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23" roundtripDataSignature="AMtx7mhjhFO9xqdgOO7axaeQ9Yu2vaNro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80D5D3B-63F3-47F6-8192-DB33CDAF395D}">
  <a:tblStyle styleId="{280D5D3B-63F3-47F6-8192-DB33CDAF395D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22" Type="http://schemas.openxmlformats.org/officeDocument/2006/relationships/slide" Target="slides/slide17.xml"/><Relationship Id="rId10" Type="http://schemas.openxmlformats.org/officeDocument/2006/relationships/slide" Target="slides/slide5.xml"/><Relationship Id="rId21" Type="http://schemas.openxmlformats.org/officeDocument/2006/relationships/slide" Target="slides/slide16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23" Type="http://customschemas.google.com/relationships/presentationmetadata" Target="meta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" name="Google Shape;459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" name="Google Shape;477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" name="Google Shape;517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9" name="Google Shape;549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3" name="Google Shape;573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投影片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9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19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7" name="Google Shape;17;p19"/>
          <p:cNvSpPr/>
          <p:nvPr/>
        </p:nvSpPr>
        <p:spPr>
          <a:xfrm>
            <a:off x="-564175" y="990335"/>
            <a:ext cx="393700" cy="393700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8;p19"/>
          <p:cNvSpPr/>
          <p:nvPr/>
        </p:nvSpPr>
        <p:spPr>
          <a:xfrm>
            <a:off x="-564175" y="1534640"/>
            <a:ext cx="393700" cy="393700"/>
          </a:xfrm>
          <a:prstGeom prst="rect">
            <a:avLst/>
          </a:prstGeom>
          <a:solidFill>
            <a:srgbClr val="679DF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9;p19"/>
          <p:cNvSpPr/>
          <p:nvPr/>
        </p:nvSpPr>
        <p:spPr>
          <a:xfrm>
            <a:off x="-564175" y="2089850"/>
            <a:ext cx="393700" cy="3937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20;p19"/>
          <p:cNvSpPr/>
          <p:nvPr/>
        </p:nvSpPr>
        <p:spPr>
          <a:xfrm>
            <a:off x="-564175" y="41425"/>
            <a:ext cx="393700" cy="3937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21;p19"/>
          <p:cNvSpPr/>
          <p:nvPr/>
        </p:nvSpPr>
        <p:spPr>
          <a:xfrm>
            <a:off x="-564175" y="515880"/>
            <a:ext cx="393700" cy="3937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22;p19"/>
          <p:cNvSpPr/>
          <p:nvPr/>
        </p:nvSpPr>
        <p:spPr>
          <a:xfrm>
            <a:off x="0" y="0"/>
            <a:ext cx="12192000" cy="723900"/>
          </a:xfrm>
          <a:prstGeom prst="rect">
            <a:avLst/>
          </a:prstGeom>
          <a:noFill/>
          <a:ln cap="flat" cmpd="sng" w="12700">
            <a:solidFill>
              <a:srgbClr val="31538F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23;p19"/>
          <p:cNvSpPr/>
          <p:nvPr/>
        </p:nvSpPr>
        <p:spPr>
          <a:xfrm rot="5400000">
            <a:off x="-3206750" y="3206750"/>
            <a:ext cx="6858000" cy="444500"/>
          </a:xfrm>
          <a:prstGeom prst="rect">
            <a:avLst/>
          </a:prstGeom>
          <a:noFill/>
          <a:ln cap="flat" cmpd="sng" w="12700">
            <a:solidFill>
              <a:srgbClr val="31538F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24;p19"/>
          <p:cNvSpPr/>
          <p:nvPr/>
        </p:nvSpPr>
        <p:spPr>
          <a:xfrm rot="5400000">
            <a:off x="8540750" y="3206750"/>
            <a:ext cx="6858000" cy="444500"/>
          </a:xfrm>
          <a:prstGeom prst="rect">
            <a:avLst/>
          </a:prstGeom>
          <a:noFill/>
          <a:ln cap="flat" cmpd="sng" w="12700">
            <a:solidFill>
              <a:srgbClr val="31538F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25;p19"/>
          <p:cNvSpPr/>
          <p:nvPr/>
        </p:nvSpPr>
        <p:spPr>
          <a:xfrm rot="10800000">
            <a:off x="0" y="6578600"/>
            <a:ext cx="12192000" cy="279400"/>
          </a:xfrm>
          <a:prstGeom prst="rect">
            <a:avLst/>
          </a:prstGeom>
          <a:noFill/>
          <a:ln cap="flat" cmpd="sng" w="12700">
            <a:solidFill>
              <a:srgbClr val="31538F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及直排文字" type="vertTx">
  <p:cSld name="VERTICAL_TEX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8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0" name="Google Shape;80;p2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2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2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直排標題及文字" type="vertTitleAndTx">
  <p:cSld name="VERTICAL_TITLE_AND_VERTICAL_TEXT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9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29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6" name="Google Shape;86;p2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2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2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及內容" type="obj">
  <p:cSld name="OBJECT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2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20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9" name="Google Shape;29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章節標題" type="secHead">
  <p:cSld name="SECTION_HEADER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21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21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5" name="Google Shape;35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兩個內容" type="twoObj">
  <p:cSld name="TWO_OBJECT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2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22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1" name="Google Shape;41;p22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2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比較" type="twoTxTwoObj">
  <p:cSld name="TWO_OBJECTS_WITH_TEX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3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3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8" name="Google Shape;48;p23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" name="Google Shape;49;p23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0" name="Google Shape;50;p23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1" name="Google Shape;51;p2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只有標題" type="titleOnly">
  <p:cSld name="TITLE_ONLY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2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空白" type="blank">
  <p:cSld name="BLANK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2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2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2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含標題的內容" type="objTx">
  <p:cSld name="OBJECT_WITH_CAPTION_TEXT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6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26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" name="Google Shape;66;p26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7" name="Google Shape;67;p2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2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2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含標題的圖片" type="picTx">
  <p:cSld name="PICTURE_WITH_CAPTION_TEXT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7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7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73" name="Google Shape;73;p27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4" name="Google Shape;74;p2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2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8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png"/><Relationship Id="rId4" Type="http://schemas.openxmlformats.org/officeDocument/2006/relationships/image" Target="../media/image3.png"/><Relationship Id="rId5" Type="http://schemas.openxmlformats.org/officeDocument/2006/relationships/image" Target="../media/image6.png"/><Relationship Id="rId6" Type="http://schemas.openxmlformats.org/officeDocument/2006/relationships/image" Target="../media/image9.png"/><Relationship Id="rId7" Type="http://schemas.openxmlformats.org/officeDocument/2006/relationships/image" Target="../media/image1.png"/><Relationship Id="rId8" Type="http://schemas.openxmlformats.org/officeDocument/2006/relationships/image" Target="../media/image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Relationship Id="rId4" Type="http://schemas.openxmlformats.org/officeDocument/2006/relationships/image" Target="../media/image22.jpg"/><Relationship Id="rId5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0.png"/><Relationship Id="rId4" Type="http://schemas.openxmlformats.org/officeDocument/2006/relationships/image" Target="../media/image32.png"/><Relationship Id="rId5" Type="http://schemas.openxmlformats.org/officeDocument/2006/relationships/image" Target="../media/image31.png"/><Relationship Id="rId6" Type="http://schemas.openxmlformats.org/officeDocument/2006/relationships/image" Target="../media/image36.png"/><Relationship Id="rId7" Type="http://schemas.openxmlformats.org/officeDocument/2006/relationships/image" Target="../media/image2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Relationship Id="rId4" Type="http://schemas.openxmlformats.org/officeDocument/2006/relationships/image" Target="../media/image22.jpg"/><Relationship Id="rId11" Type="http://schemas.openxmlformats.org/officeDocument/2006/relationships/image" Target="../media/image40.png"/><Relationship Id="rId10" Type="http://schemas.openxmlformats.org/officeDocument/2006/relationships/image" Target="../media/image37.png"/><Relationship Id="rId9" Type="http://schemas.openxmlformats.org/officeDocument/2006/relationships/image" Target="../media/image28.png"/><Relationship Id="rId5" Type="http://schemas.openxmlformats.org/officeDocument/2006/relationships/image" Target="../media/image6.png"/><Relationship Id="rId6" Type="http://schemas.openxmlformats.org/officeDocument/2006/relationships/image" Target="../media/image3.png"/><Relationship Id="rId7" Type="http://schemas.openxmlformats.org/officeDocument/2006/relationships/image" Target="../media/image11.png"/><Relationship Id="rId8" Type="http://schemas.openxmlformats.org/officeDocument/2006/relationships/image" Target="../media/image4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3.png"/><Relationship Id="rId4" Type="http://schemas.openxmlformats.org/officeDocument/2006/relationships/image" Target="../media/image47.png"/><Relationship Id="rId5" Type="http://schemas.openxmlformats.org/officeDocument/2006/relationships/hyperlink" Target="https://www.kaggle.com/frtgnn/dunnhumby-the-completejourney?select=product.csv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9.png"/><Relationship Id="rId4" Type="http://schemas.openxmlformats.org/officeDocument/2006/relationships/image" Target="../media/image35.png"/><Relationship Id="rId10" Type="http://schemas.openxmlformats.org/officeDocument/2006/relationships/image" Target="../media/image50.png"/><Relationship Id="rId9" Type="http://schemas.openxmlformats.org/officeDocument/2006/relationships/image" Target="../media/image34.png"/><Relationship Id="rId5" Type="http://schemas.openxmlformats.org/officeDocument/2006/relationships/image" Target="../media/image38.png"/><Relationship Id="rId6" Type="http://schemas.openxmlformats.org/officeDocument/2006/relationships/image" Target="../media/image33.png"/><Relationship Id="rId7" Type="http://schemas.openxmlformats.org/officeDocument/2006/relationships/image" Target="../media/image42.png"/><Relationship Id="rId8" Type="http://schemas.openxmlformats.org/officeDocument/2006/relationships/image" Target="../media/image4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5" Type="http://schemas.openxmlformats.org/officeDocument/2006/relationships/image" Target="../media/image49.png"/><Relationship Id="rId6" Type="http://schemas.openxmlformats.org/officeDocument/2006/relationships/image" Target="../media/image46.png"/><Relationship Id="rId7" Type="http://schemas.openxmlformats.org/officeDocument/2006/relationships/image" Target="../media/image52.png"/><Relationship Id="rId8" Type="http://schemas.openxmlformats.org/officeDocument/2006/relationships/image" Target="../media/image5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8.png"/><Relationship Id="rId4" Type="http://schemas.openxmlformats.org/officeDocument/2006/relationships/image" Target="../media/image28.png"/><Relationship Id="rId5" Type="http://schemas.openxmlformats.org/officeDocument/2006/relationships/image" Target="../media/image54.png"/><Relationship Id="rId6" Type="http://schemas.openxmlformats.org/officeDocument/2006/relationships/image" Target="../media/image5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8.png"/><Relationship Id="rId4" Type="http://schemas.openxmlformats.org/officeDocument/2006/relationships/image" Target="../media/image56.png"/><Relationship Id="rId5" Type="http://schemas.openxmlformats.org/officeDocument/2006/relationships/image" Target="../media/image57.png"/><Relationship Id="rId6" Type="http://schemas.openxmlformats.org/officeDocument/2006/relationships/image" Target="../media/image55.jpg"/><Relationship Id="rId7" Type="http://schemas.openxmlformats.org/officeDocument/2006/relationships/image" Target="../media/image5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jpg"/><Relationship Id="rId4" Type="http://schemas.openxmlformats.org/officeDocument/2006/relationships/image" Target="../media/image7.png"/><Relationship Id="rId5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6.png"/><Relationship Id="rId6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17.png"/><Relationship Id="rId6" Type="http://schemas.openxmlformats.org/officeDocument/2006/relationships/image" Target="../media/image2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10.png"/><Relationship Id="rId5" Type="http://schemas.openxmlformats.org/officeDocument/2006/relationships/image" Target="../media/image5.png"/><Relationship Id="rId6" Type="http://schemas.openxmlformats.org/officeDocument/2006/relationships/image" Target="../media/image2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Relationship Id="rId4" Type="http://schemas.openxmlformats.org/officeDocument/2006/relationships/image" Target="../media/image19.png"/><Relationship Id="rId5" Type="http://schemas.openxmlformats.org/officeDocument/2006/relationships/image" Target="../media/image1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Relationship Id="rId4" Type="http://schemas.openxmlformats.org/officeDocument/2006/relationships/image" Target="../media/image2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22.jpg"/><Relationship Id="rId5" Type="http://schemas.openxmlformats.org/officeDocument/2006/relationships/image" Target="../media/image25.png"/><Relationship Id="rId6" Type="http://schemas.openxmlformats.org/officeDocument/2006/relationships/image" Target="../media/image18.png"/><Relationship Id="rId7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6.png"/><Relationship Id="rId4" Type="http://schemas.openxmlformats.org/officeDocument/2006/relationships/image" Target="../media/image15.png"/><Relationship Id="rId5" Type="http://schemas.openxmlformats.org/officeDocument/2006/relationships/image" Target="../media/image21.png"/><Relationship Id="rId6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"/>
          <p:cNvSpPr/>
          <p:nvPr/>
        </p:nvSpPr>
        <p:spPr>
          <a:xfrm rot="-5400000">
            <a:off x="5725371" y="2797773"/>
            <a:ext cx="279403" cy="159015"/>
          </a:xfrm>
          <a:prstGeom prst="triangle">
            <a:avLst>
              <a:gd fmla="val 56330" name="adj"/>
            </a:avLst>
          </a:prstGeom>
          <a:gradFill>
            <a:gsLst>
              <a:gs pos="0">
                <a:srgbClr val="0070C0">
                  <a:alpha val="47843"/>
                </a:srgbClr>
              </a:gs>
              <a:gs pos="55000">
                <a:srgbClr val="A9BEE4">
                  <a:alpha val="62745"/>
                </a:srgbClr>
              </a:gs>
              <a:gs pos="100000">
                <a:srgbClr val="FFFFFF">
                  <a:alpha val="60784"/>
                </a:srgbClr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1"/>
          <p:cNvSpPr/>
          <p:nvPr/>
        </p:nvSpPr>
        <p:spPr>
          <a:xfrm>
            <a:off x="623888" y="887205"/>
            <a:ext cx="713740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TW" sz="2800" u="none" cap="none" strike="noStrike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口罩 / 人臉辨識</a:t>
            </a:r>
            <a:endParaRPr b="0" sz="20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5" name="Google Shape;95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3750" y="2692399"/>
            <a:ext cx="1565276" cy="15652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6" name="Google Shape;96;p1"/>
          <p:cNvGrpSpPr/>
          <p:nvPr/>
        </p:nvGrpSpPr>
        <p:grpSpPr>
          <a:xfrm>
            <a:off x="1576388" y="3099056"/>
            <a:ext cx="457200" cy="457200"/>
            <a:chOff x="3175000" y="3619757"/>
            <a:chExt cx="457200" cy="457200"/>
          </a:xfrm>
        </p:grpSpPr>
        <p:sp>
          <p:nvSpPr>
            <p:cNvPr id="97" name="Google Shape;97;p1"/>
            <p:cNvSpPr/>
            <p:nvPr/>
          </p:nvSpPr>
          <p:spPr>
            <a:xfrm>
              <a:off x="3175000" y="3619757"/>
              <a:ext cx="457200" cy="457200"/>
            </a:xfrm>
            <a:prstGeom prst="rect">
              <a:avLst/>
            </a:prstGeom>
            <a:solidFill>
              <a:srgbClr val="F2F2F2"/>
            </a:solidFill>
            <a:ln cap="flat" cmpd="sng" w="12700">
              <a:solidFill>
                <a:srgbClr val="A5A5A5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98" name="Google Shape;98;p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260725" y="3696215"/>
              <a:ext cx="311150" cy="3111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9" name="Google Shape;99;p1"/>
          <p:cNvSpPr txBox="1"/>
          <p:nvPr/>
        </p:nvSpPr>
        <p:spPr>
          <a:xfrm>
            <a:off x="820738" y="4372233"/>
            <a:ext cx="1255712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000">
                <a:solidFill>
                  <a:srgbClr val="4285F4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顧客註冊</a:t>
            </a:r>
            <a:endParaRPr/>
          </a:p>
        </p:txBody>
      </p:sp>
      <p:sp>
        <p:nvSpPr>
          <p:cNvPr id="100" name="Google Shape;100;p1"/>
          <p:cNvSpPr/>
          <p:nvPr/>
        </p:nvSpPr>
        <p:spPr>
          <a:xfrm rot="5400000">
            <a:off x="2438399" y="3458217"/>
            <a:ext cx="324105" cy="279401"/>
          </a:xfrm>
          <a:prstGeom prst="triangle">
            <a:avLst>
              <a:gd fmla="val 50000" name="adj"/>
            </a:avLst>
          </a:prstGeom>
          <a:solidFill>
            <a:srgbClr val="0070C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1" name="Google Shape;101;p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-1496891">
            <a:off x="3048484" y="2987785"/>
            <a:ext cx="1183755" cy="1183755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"/>
          <p:cNvSpPr txBox="1"/>
          <p:nvPr/>
        </p:nvSpPr>
        <p:spPr>
          <a:xfrm>
            <a:off x="2961705" y="4372233"/>
            <a:ext cx="1255712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000">
                <a:solidFill>
                  <a:srgbClr val="4285F4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建立模型</a:t>
            </a:r>
            <a:endParaRPr/>
          </a:p>
        </p:txBody>
      </p:sp>
      <p:sp>
        <p:nvSpPr>
          <p:cNvPr id="103" name="Google Shape;103;p1"/>
          <p:cNvSpPr/>
          <p:nvPr/>
        </p:nvSpPr>
        <p:spPr>
          <a:xfrm rot="5400000">
            <a:off x="4568432" y="3458217"/>
            <a:ext cx="324105" cy="279401"/>
          </a:xfrm>
          <a:prstGeom prst="triangle">
            <a:avLst>
              <a:gd fmla="val 50000" name="adj"/>
            </a:avLst>
          </a:prstGeom>
          <a:solidFill>
            <a:srgbClr val="0070C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1"/>
          <p:cNvSpPr/>
          <p:nvPr/>
        </p:nvSpPr>
        <p:spPr>
          <a:xfrm>
            <a:off x="5210318" y="2562225"/>
            <a:ext cx="4594081" cy="2234809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70C0"/>
            </a:solidFill>
            <a:prstDash val="lgDashDot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1"/>
          <p:cNvSpPr txBox="1"/>
          <p:nvPr/>
        </p:nvSpPr>
        <p:spPr>
          <a:xfrm>
            <a:off x="6325308" y="1955808"/>
            <a:ext cx="2501284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400">
                <a:solidFill>
                  <a:srgbClr val="4285F4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進入商店/結帳前</a:t>
            </a:r>
            <a:endParaRPr/>
          </a:p>
        </p:txBody>
      </p:sp>
      <p:pic>
        <p:nvPicPr>
          <p:cNvPr id="106" name="Google Shape;106;p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2700000">
            <a:off x="6191073" y="3111649"/>
            <a:ext cx="931005" cy="931005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"/>
          <p:cNvSpPr txBox="1"/>
          <p:nvPr/>
        </p:nvSpPr>
        <p:spPr>
          <a:xfrm>
            <a:off x="5957584" y="4042014"/>
            <a:ext cx="1472008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000">
                <a:solidFill>
                  <a:srgbClr val="4285F4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是否有配戴</a:t>
            </a:r>
            <a:endParaRPr/>
          </a:p>
        </p:txBody>
      </p:sp>
      <p:pic>
        <p:nvPicPr>
          <p:cNvPr id="108" name="Google Shape;108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64869" y="3034530"/>
            <a:ext cx="946971" cy="946971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"/>
          <p:cNvSpPr txBox="1"/>
          <p:nvPr/>
        </p:nvSpPr>
        <p:spPr>
          <a:xfrm>
            <a:off x="7963578" y="4057620"/>
            <a:ext cx="1802228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000">
                <a:solidFill>
                  <a:srgbClr val="4285F4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顧客身份</a:t>
            </a:r>
            <a:endParaRPr/>
          </a:p>
        </p:txBody>
      </p:sp>
      <p:pic>
        <p:nvPicPr>
          <p:cNvPr id="110" name="Google Shape;110;p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449166" y="2704460"/>
            <a:ext cx="330840" cy="33084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"/>
          <p:cNvSpPr/>
          <p:nvPr/>
        </p:nvSpPr>
        <p:spPr>
          <a:xfrm rot="5400000">
            <a:off x="10051096" y="3578608"/>
            <a:ext cx="324105" cy="279401"/>
          </a:xfrm>
          <a:prstGeom prst="triangle">
            <a:avLst>
              <a:gd fmla="val 50000" name="adj"/>
            </a:avLst>
          </a:prstGeom>
          <a:solidFill>
            <a:srgbClr val="0070C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2" name="Google Shape;112;p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0427759" y="3250944"/>
            <a:ext cx="1064221" cy="10642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"/>
          <p:cNvSpPr/>
          <p:nvPr/>
        </p:nvSpPr>
        <p:spPr>
          <a:xfrm>
            <a:off x="623888" y="1378224"/>
            <a:ext cx="5892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1F3864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運用場景 : 顧客進入商店時以及進入結帳前進行身份識別</a:t>
            </a:r>
            <a:endParaRPr b="0" sz="1800">
              <a:solidFill>
                <a:srgbClr val="1F386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10"/>
          <p:cNvSpPr/>
          <p:nvPr/>
        </p:nvSpPr>
        <p:spPr>
          <a:xfrm>
            <a:off x="623888" y="925305"/>
            <a:ext cx="713740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TW" sz="2800" u="none" strike="noStrike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臉部身份辨識</a:t>
            </a:r>
            <a:r>
              <a:rPr b="1" lang="zh-TW" sz="2800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方法 –資料擴增+SVM</a:t>
            </a:r>
            <a:endParaRPr b="0" sz="20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1" name="Google Shape;321;p10"/>
          <p:cNvSpPr/>
          <p:nvPr/>
        </p:nvSpPr>
        <p:spPr>
          <a:xfrm>
            <a:off x="636588" y="1443962"/>
            <a:ext cx="300755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1F3864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使用情境:</a:t>
            </a:r>
            <a:r>
              <a:rPr b="1" lang="zh-TW" sz="1800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單張</a:t>
            </a:r>
            <a:r>
              <a:rPr lang="zh-TW" sz="1800">
                <a:solidFill>
                  <a:srgbClr val="1F3864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照片識別顧客</a:t>
            </a:r>
            <a:endParaRPr sz="1800">
              <a:solidFill>
                <a:srgbClr val="1F3864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322" name="Google Shape;322;p10"/>
          <p:cNvSpPr/>
          <p:nvPr/>
        </p:nvSpPr>
        <p:spPr>
          <a:xfrm rot="-5400000">
            <a:off x="9069682" y="5313220"/>
            <a:ext cx="279300" cy="159000"/>
          </a:xfrm>
          <a:prstGeom prst="triangle">
            <a:avLst>
              <a:gd fmla="val 56330" name="adj"/>
            </a:avLst>
          </a:prstGeom>
          <a:gradFill>
            <a:gsLst>
              <a:gs pos="0">
                <a:srgbClr val="0070C0">
                  <a:alpha val="47843"/>
                </a:srgbClr>
              </a:gs>
              <a:gs pos="55000">
                <a:srgbClr val="A9BEE4">
                  <a:alpha val="62745"/>
                </a:srgbClr>
              </a:gs>
              <a:gs pos="100000">
                <a:srgbClr val="FFFFFF">
                  <a:alpha val="60784"/>
                </a:srgbClr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3" name="Google Shape;323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93433" y="5219848"/>
            <a:ext cx="330839" cy="330839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10"/>
          <p:cNvSpPr/>
          <p:nvPr/>
        </p:nvSpPr>
        <p:spPr>
          <a:xfrm rot="5400000">
            <a:off x="6726243" y="3837665"/>
            <a:ext cx="324000" cy="279300"/>
          </a:xfrm>
          <a:prstGeom prst="triangle">
            <a:avLst>
              <a:gd fmla="val 50000" name="adj"/>
            </a:avLst>
          </a:prstGeom>
          <a:solidFill>
            <a:srgbClr val="0070C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" name="Google Shape;325;p10"/>
          <p:cNvSpPr txBox="1"/>
          <p:nvPr/>
        </p:nvSpPr>
        <p:spPr>
          <a:xfrm>
            <a:off x="4652386" y="5141209"/>
            <a:ext cx="1972970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rgbClr val="4285F4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產生128個特徵向量</a:t>
            </a:r>
            <a:endParaRPr/>
          </a:p>
        </p:txBody>
      </p:sp>
      <p:sp>
        <p:nvSpPr>
          <p:cNvPr id="326" name="Google Shape;326;p10"/>
          <p:cNvSpPr/>
          <p:nvPr/>
        </p:nvSpPr>
        <p:spPr>
          <a:xfrm rot="5400000">
            <a:off x="4025582" y="3894194"/>
            <a:ext cx="324105" cy="279401"/>
          </a:xfrm>
          <a:prstGeom prst="triangle">
            <a:avLst>
              <a:gd fmla="val 50000" name="adj"/>
            </a:avLst>
          </a:prstGeom>
          <a:solidFill>
            <a:srgbClr val="0070C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7" name="Google Shape;327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84900" y="3416380"/>
            <a:ext cx="1044285" cy="1044285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10"/>
          <p:cNvSpPr/>
          <p:nvPr/>
        </p:nvSpPr>
        <p:spPr>
          <a:xfrm rot="10800000">
            <a:off x="5458805" y="3337552"/>
            <a:ext cx="324105" cy="279401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 cap="flat" cmpd="sng" w="12700">
            <a:solidFill>
              <a:srgbClr val="20386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9" name="Google Shape;329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288847" y="4965619"/>
            <a:ext cx="864447" cy="864447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10"/>
          <p:cNvSpPr/>
          <p:nvPr/>
        </p:nvSpPr>
        <p:spPr>
          <a:xfrm>
            <a:off x="4861949" y="2475210"/>
            <a:ext cx="1441741" cy="711278"/>
          </a:xfrm>
          <a:prstGeom prst="roundRect">
            <a:avLst>
              <a:gd fmla="val 16667" name="adj"/>
            </a:avLst>
          </a:prstGeom>
          <a:solidFill>
            <a:srgbClr val="679DF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Facenet</a:t>
            </a:r>
            <a:endParaRPr sz="1800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331" name="Google Shape;331;p10"/>
          <p:cNvSpPr/>
          <p:nvPr/>
        </p:nvSpPr>
        <p:spPr>
          <a:xfrm>
            <a:off x="4873548" y="3763276"/>
            <a:ext cx="1441741" cy="711278"/>
          </a:xfrm>
          <a:prstGeom prst="roundRect">
            <a:avLst>
              <a:gd fmla="val 16667" name="adj"/>
            </a:avLst>
          </a:prstGeom>
          <a:solidFill>
            <a:srgbClr val="679DF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Triplet loss</a:t>
            </a:r>
            <a:endParaRPr sz="1800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332" name="Google Shape;332;p10"/>
          <p:cNvSpPr/>
          <p:nvPr/>
        </p:nvSpPr>
        <p:spPr>
          <a:xfrm rot="10800000">
            <a:off x="5458805" y="4675388"/>
            <a:ext cx="324105" cy="279401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 cap="flat" cmpd="sng" w="12700">
            <a:solidFill>
              <a:srgbClr val="20386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33" name="Google Shape;333;p10"/>
          <p:cNvGrpSpPr/>
          <p:nvPr/>
        </p:nvGrpSpPr>
        <p:grpSpPr>
          <a:xfrm>
            <a:off x="2891782" y="3762916"/>
            <a:ext cx="564270" cy="564270"/>
            <a:chOff x="3175000" y="3619757"/>
            <a:chExt cx="457200" cy="457200"/>
          </a:xfrm>
        </p:grpSpPr>
        <p:sp>
          <p:nvSpPr>
            <p:cNvPr id="334" name="Google Shape;334;p10"/>
            <p:cNvSpPr/>
            <p:nvPr/>
          </p:nvSpPr>
          <p:spPr>
            <a:xfrm>
              <a:off x="3175000" y="3619757"/>
              <a:ext cx="457200" cy="457200"/>
            </a:xfrm>
            <a:prstGeom prst="rect">
              <a:avLst/>
            </a:prstGeom>
            <a:solidFill>
              <a:srgbClr val="F2F2F2"/>
            </a:solidFill>
            <a:ln cap="flat" cmpd="sng" w="12700">
              <a:solidFill>
                <a:srgbClr val="A5A5A5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335" name="Google Shape;335;p1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3260725" y="3696215"/>
              <a:ext cx="311150" cy="3111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36" name="Google Shape;336;p10"/>
          <p:cNvGrpSpPr/>
          <p:nvPr/>
        </p:nvGrpSpPr>
        <p:grpSpPr>
          <a:xfrm>
            <a:off x="2891782" y="4557962"/>
            <a:ext cx="564270" cy="564270"/>
            <a:chOff x="3175000" y="3619757"/>
            <a:chExt cx="457200" cy="457200"/>
          </a:xfrm>
        </p:grpSpPr>
        <p:sp>
          <p:nvSpPr>
            <p:cNvPr id="337" name="Google Shape;337;p10"/>
            <p:cNvSpPr/>
            <p:nvPr/>
          </p:nvSpPr>
          <p:spPr>
            <a:xfrm>
              <a:off x="3175000" y="3619757"/>
              <a:ext cx="457200" cy="457200"/>
            </a:xfrm>
            <a:prstGeom prst="rect">
              <a:avLst/>
            </a:prstGeom>
            <a:solidFill>
              <a:srgbClr val="F2F2F2"/>
            </a:solidFill>
            <a:ln cap="flat" cmpd="sng" w="12700">
              <a:solidFill>
                <a:srgbClr val="A5A5A5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338" name="Google Shape;338;p1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3260725" y="3696215"/>
              <a:ext cx="311150" cy="3111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39" name="Google Shape;339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07456" y="3021405"/>
            <a:ext cx="564270" cy="564270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10"/>
          <p:cNvSpPr/>
          <p:nvPr/>
        </p:nvSpPr>
        <p:spPr>
          <a:xfrm>
            <a:off x="2695928" y="2779983"/>
            <a:ext cx="959089" cy="260535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70C0"/>
            </a:solidFill>
            <a:prstDash val="lgDashDot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1" name="Google Shape;341;p10"/>
          <p:cNvSpPr txBox="1"/>
          <p:nvPr/>
        </p:nvSpPr>
        <p:spPr>
          <a:xfrm>
            <a:off x="2674066" y="2097737"/>
            <a:ext cx="115840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800">
                <a:solidFill>
                  <a:srgbClr val="4285F4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資料擴增</a:t>
            </a:r>
            <a:endParaRPr/>
          </a:p>
        </p:txBody>
      </p:sp>
      <p:cxnSp>
        <p:nvCxnSpPr>
          <p:cNvPr id="342" name="Google Shape;342;p10"/>
          <p:cNvCxnSpPr/>
          <p:nvPr/>
        </p:nvCxnSpPr>
        <p:spPr>
          <a:xfrm flipH="1">
            <a:off x="1932806" y="2813529"/>
            <a:ext cx="791359" cy="595483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43" name="Google Shape;343;p10"/>
          <p:cNvCxnSpPr/>
          <p:nvPr/>
        </p:nvCxnSpPr>
        <p:spPr>
          <a:xfrm rot="10800000">
            <a:off x="1920776" y="4437553"/>
            <a:ext cx="781118" cy="905959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44" name="Google Shape;344;p10"/>
          <p:cNvSpPr txBox="1"/>
          <p:nvPr/>
        </p:nvSpPr>
        <p:spPr>
          <a:xfrm>
            <a:off x="2412799" y="2400776"/>
            <a:ext cx="2162891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>
                <a:solidFill>
                  <a:srgbClr val="4285F4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(隨機翻轉,調整曝光)</a:t>
            </a:r>
            <a:endParaRPr sz="1400">
              <a:solidFill>
                <a:srgbClr val="4285F4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345" name="Google Shape;345;p10"/>
          <p:cNvSpPr txBox="1"/>
          <p:nvPr/>
        </p:nvSpPr>
        <p:spPr>
          <a:xfrm>
            <a:off x="1098816" y="5488924"/>
            <a:ext cx="711445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400">
                <a:solidFill>
                  <a:srgbClr val="4285F4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1張</a:t>
            </a:r>
            <a:endParaRPr b="1" sz="2400">
              <a:solidFill>
                <a:srgbClr val="4285F4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346" name="Google Shape;346;p10"/>
          <p:cNvSpPr/>
          <p:nvPr/>
        </p:nvSpPr>
        <p:spPr>
          <a:xfrm>
            <a:off x="2200398" y="5623456"/>
            <a:ext cx="242515" cy="206615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C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7" name="Google Shape;347;p10"/>
          <p:cNvSpPr txBox="1"/>
          <p:nvPr/>
        </p:nvSpPr>
        <p:spPr>
          <a:xfrm>
            <a:off x="2845579" y="5506663"/>
            <a:ext cx="1013208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400">
                <a:solidFill>
                  <a:srgbClr val="4285F4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50張</a:t>
            </a:r>
            <a:endParaRPr/>
          </a:p>
        </p:txBody>
      </p:sp>
      <p:sp>
        <p:nvSpPr>
          <p:cNvPr id="348" name="Google Shape;348;p10"/>
          <p:cNvSpPr/>
          <p:nvPr/>
        </p:nvSpPr>
        <p:spPr>
          <a:xfrm>
            <a:off x="4562379" y="2072337"/>
            <a:ext cx="2039677" cy="3848515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70C0"/>
            </a:solidFill>
            <a:prstDash val="lgDashDot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9" name="Google Shape;349;p10"/>
          <p:cNvSpPr/>
          <p:nvPr/>
        </p:nvSpPr>
        <p:spPr>
          <a:xfrm>
            <a:off x="7158266" y="3621728"/>
            <a:ext cx="1305000" cy="711300"/>
          </a:xfrm>
          <a:prstGeom prst="roundRect">
            <a:avLst>
              <a:gd fmla="val 16667" name="adj"/>
            </a:avLst>
          </a:prstGeom>
          <a:solidFill>
            <a:srgbClr val="679DF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SVM</a:t>
            </a:r>
            <a:endParaRPr sz="1800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350" name="Google Shape;350;p10"/>
          <p:cNvSpPr txBox="1"/>
          <p:nvPr/>
        </p:nvSpPr>
        <p:spPr>
          <a:xfrm>
            <a:off x="7279542" y="3130055"/>
            <a:ext cx="1158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800">
                <a:solidFill>
                  <a:srgbClr val="4285F4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建立模型</a:t>
            </a:r>
            <a:endParaRPr/>
          </a:p>
        </p:txBody>
      </p:sp>
      <p:sp>
        <p:nvSpPr>
          <p:cNvPr id="351" name="Google Shape;351;p10"/>
          <p:cNvSpPr txBox="1"/>
          <p:nvPr/>
        </p:nvSpPr>
        <p:spPr>
          <a:xfrm>
            <a:off x="5059666" y="1659900"/>
            <a:ext cx="1158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800">
                <a:solidFill>
                  <a:srgbClr val="4285F4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取得特徵</a:t>
            </a:r>
            <a:endParaRPr/>
          </a:p>
        </p:txBody>
      </p:sp>
      <p:sp>
        <p:nvSpPr>
          <p:cNvPr id="352" name="Google Shape;352;p10"/>
          <p:cNvSpPr/>
          <p:nvPr/>
        </p:nvSpPr>
        <p:spPr>
          <a:xfrm>
            <a:off x="9558660" y="4528531"/>
            <a:ext cx="324000" cy="279300"/>
          </a:xfrm>
          <a:prstGeom prst="triangle">
            <a:avLst>
              <a:gd fmla="val 50000" name="adj"/>
            </a:avLst>
          </a:prstGeom>
          <a:solidFill>
            <a:srgbClr val="0070C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3" name="Google Shape;353;p10"/>
          <p:cNvSpPr txBox="1"/>
          <p:nvPr/>
        </p:nvSpPr>
        <p:spPr>
          <a:xfrm>
            <a:off x="10679358" y="3130055"/>
            <a:ext cx="1158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800">
                <a:solidFill>
                  <a:srgbClr val="4285F4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判斷顧客</a:t>
            </a:r>
            <a:endParaRPr/>
          </a:p>
        </p:txBody>
      </p:sp>
      <p:sp>
        <p:nvSpPr>
          <p:cNvPr id="354" name="Google Shape;354;p10"/>
          <p:cNvSpPr/>
          <p:nvPr/>
        </p:nvSpPr>
        <p:spPr>
          <a:xfrm>
            <a:off x="9044291" y="3611056"/>
            <a:ext cx="1305000" cy="711300"/>
          </a:xfrm>
          <a:prstGeom prst="roundRect">
            <a:avLst>
              <a:gd fmla="val 16667" name="adj"/>
            </a:avLst>
          </a:prstGeom>
          <a:solidFill>
            <a:srgbClr val="679DF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預測</a:t>
            </a:r>
            <a:endParaRPr/>
          </a:p>
        </p:txBody>
      </p:sp>
      <p:sp>
        <p:nvSpPr>
          <p:cNvPr id="355" name="Google Shape;355;p10"/>
          <p:cNvSpPr/>
          <p:nvPr/>
        </p:nvSpPr>
        <p:spPr>
          <a:xfrm rot="5400000">
            <a:off x="8545130" y="3837665"/>
            <a:ext cx="324000" cy="279300"/>
          </a:xfrm>
          <a:prstGeom prst="triangle">
            <a:avLst>
              <a:gd fmla="val 50000" name="adj"/>
            </a:avLst>
          </a:prstGeom>
          <a:solidFill>
            <a:srgbClr val="0070C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6" name="Google Shape;356;p10"/>
          <p:cNvSpPr/>
          <p:nvPr/>
        </p:nvSpPr>
        <p:spPr>
          <a:xfrm rot="5400000">
            <a:off x="10441208" y="3837665"/>
            <a:ext cx="324000" cy="279300"/>
          </a:xfrm>
          <a:prstGeom prst="triangle">
            <a:avLst>
              <a:gd fmla="val 50000" name="adj"/>
            </a:avLst>
          </a:prstGeom>
          <a:solidFill>
            <a:srgbClr val="0070C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57" name="Google Shape;357;p10"/>
          <p:cNvGrpSpPr/>
          <p:nvPr/>
        </p:nvGrpSpPr>
        <p:grpSpPr>
          <a:xfrm>
            <a:off x="10742858" y="3480353"/>
            <a:ext cx="946971" cy="946971"/>
            <a:chOff x="9686948" y="2775171"/>
            <a:chExt cx="946971" cy="946971"/>
          </a:xfrm>
        </p:grpSpPr>
        <p:pic>
          <p:nvPicPr>
            <p:cNvPr id="358" name="Google Shape;358;p1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9686948" y="2775171"/>
              <a:ext cx="946971" cy="94697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9" name="Google Shape;359;p10"/>
            <p:cNvSpPr/>
            <p:nvPr/>
          </p:nvSpPr>
          <p:spPr>
            <a:xfrm>
              <a:off x="9863976" y="3375273"/>
              <a:ext cx="605305" cy="202738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900">
                  <a:solidFill>
                    <a:srgbClr val="0070C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User-ID</a:t>
              </a:r>
              <a:endParaRPr sz="90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11"/>
          <p:cNvSpPr/>
          <p:nvPr/>
        </p:nvSpPr>
        <p:spPr>
          <a:xfrm>
            <a:off x="623888" y="925305"/>
            <a:ext cx="713740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TW" sz="2800" u="none" strike="noStrike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臉部身份辨識</a:t>
            </a:r>
            <a:r>
              <a:rPr b="1" lang="zh-TW" sz="2800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方法 –資料擴增+SVM</a:t>
            </a:r>
            <a:endParaRPr b="0" sz="20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5" name="Google Shape;365;p11"/>
          <p:cNvSpPr txBox="1"/>
          <p:nvPr/>
        </p:nvSpPr>
        <p:spPr>
          <a:xfrm>
            <a:off x="8334349" y="730777"/>
            <a:ext cx="2072904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400">
                <a:solidFill>
                  <a:srgbClr val="4285F4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實際運作畫面</a:t>
            </a:r>
            <a:endParaRPr/>
          </a:p>
        </p:txBody>
      </p:sp>
      <p:sp>
        <p:nvSpPr>
          <p:cNvPr id="366" name="Google Shape;366;p11"/>
          <p:cNvSpPr/>
          <p:nvPr/>
        </p:nvSpPr>
        <p:spPr>
          <a:xfrm>
            <a:off x="1746107" y="1524725"/>
            <a:ext cx="4334896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400">
                <a:solidFill>
                  <a:srgbClr val="4285F4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K 折交叉驗證器 – 驗證精準度</a:t>
            </a:r>
            <a:endParaRPr/>
          </a:p>
        </p:txBody>
      </p:sp>
      <p:pic>
        <p:nvPicPr>
          <p:cNvPr id="367" name="Google Shape;367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1279" y="2024056"/>
            <a:ext cx="5245100" cy="4296001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11"/>
          <p:cNvSpPr txBox="1"/>
          <p:nvPr/>
        </p:nvSpPr>
        <p:spPr>
          <a:xfrm>
            <a:off x="2768455" y="5681384"/>
            <a:ext cx="3261748" cy="33855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600">
                <a:solidFill>
                  <a:srgbClr val="323F4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每次有新註冊用戶就會重新建模</a:t>
            </a:r>
            <a:endParaRPr/>
          </a:p>
        </p:txBody>
      </p:sp>
      <p:cxnSp>
        <p:nvCxnSpPr>
          <p:cNvPr id="369" name="Google Shape;369;p11"/>
          <p:cNvCxnSpPr/>
          <p:nvPr/>
        </p:nvCxnSpPr>
        <p:spPr>
          <a:xfrm>
            <a:off x="1498600" y="2777261"/>
            <a:ext cx="4582403" cy="0"/>
          </a:xfrm>
          <a:prstGeom prst="straightConnector1">
            <a:avLst/>
          </a:prstGeom>
          <a:noFill/>
          <a:ln cap="flat" cmpd="sng" w="28575">
            <a:solidFill>
              <a:srgbClr val="ED7D31"/>
            </a:solidFill>
            <a:prstDash val="lgDash"/>
            <a:miter lim="800000"/>
            <a:headEnd len="sm" w="sm" type="none"/>
            <a:tailEnd len="sm" w="sm" type="none"/>
          </a:ln>
        </p:spPr>
      </p:cxnSp>
      <p:cxnSp>
        <p:nvCxnSpPr>
          <p:cNvPr id="370" name="Google Shape;370;p11"/>
          <p:cNvCxnSpPr/>
          <p:nvPr/>
        </p:nvCxnSpPr>
        <p:spPr>
          <a:xfrm>
            <a:off x="1498600" y="4313961"/>
            <a:ext cx="4582403" cy="0"/>
          </a:xfrm>
          <a:prstGeom prst="straightConnector1">
            <a:avLst/>
          </a:prstGeom>
          <a:noFill/>
          <a:ln cap="flat" cmpd="sng" w="28575">
            <a:solidFill>
              <a:srgbClr val="ED7D31"/>
            </a:solidFill>
            <a:prstDash val="lgDash"/>
            <a:miter lim="800000"/>
            <a:headEnd len="sm" w="sm" type="none"/>
            <a:tailEnd len="sm" w="sm" type="none"/>
          </a:ln>
        </p:spPr>
      </p:cxnSp>
      <p:sp>
        <p:nvSpPr>
          <p:cNvPr id="371" name="Google Shape;371;p11"/>
          <p:cNvSpPr/>
          <p:nvPr/>
        </p:nvSpPr>
        <p:spPr>
          <a:xfrm>
            <a:off x="1210053" y="2679716"/>
            <a:ext cx="271949" cy="201526"/>
          </a:xfrm>
          <a:prstGeom prst="rect">
            <a:avLst/>
          </a:prstGeom>
          <a:noFill/>
          <a:ln cap="flat" cmpd="sng" w="127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2" name="Google Shape;372;p11"/>
          <p:cNvSpPr/>
          <p:nvPr/>
        </p:nvSpPr>
        <p:spPr>
          <a:xfrm>
            <a:off x="482600" y="2422885"/>
            <a:ext cx="661759" cy="27940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98%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73" name="Google Shape;373;p11"/>
          <p:cNvCxnSpPr/>
          <p:nvPr/>
        </p:nvCxnSpPr>
        <p:spPr>
          <a:xfrm>
            <a:off x="1076651" y="2714552"/>
            <a:ext cx="117148" cy="62709"/>
          </a:xfrm>
          <a:prstGeom prst="straightConnector1">
            <a:avLst/>
          </a:prstGeom>
          <a:noFill/>
          <a:ln cap="flat" cmpd="sng" w="9525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74" name="Google Shape;374;p11"/>
          <p:cNvSpPr/>
          <p:nvPr/>
        </p:nvSpPr>
        <p:spPr>
          <a:xfrm>
            <a:off x="1222842" y="4233028"/>
            <a:ext cx="271949" cy="156295"/>
          </a:xfrm>
          <a:prstGeom prst="rect">
            <a:avLst/>
          </a:prstGeom>
          <a:noFill/>
          <a:ln cap="flat" cmpd="sng" w="127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5" name="Google Shape;375;p11"/>
          <p:cNvSpPr/>
          <p:nvPr/>
        </p:nvSpPr>
        <p:spPr>
          <a:xfrm>
            <a:off x="493255" y="3966328"/>
            <a:ext cx="661759" cy="27940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92%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76" name="Google Shape;376;p11"/>
          <p:cNvCxnSpPr>
            <a:endCxn id="374" idx="1"/>
          </p:cNvCxnSpPr>
          <p:nvPr/>
        </p:nvCxnSpPr>
        <p:spPr>
          <a:xfrm>
            <a:off x="1087242" y="4258076"/>
            <a:ext cx="135600" cy="53100"/>
          </a:xfrm>
          <a:prstGeom prst="straightConnector1">
            <a:avLst/>
          </a:prstGeom>
          <a:noFill/>
          <a:ln cap="flat" cmpd="sng" w="9525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377" name="Google Shape;377;p11"/>
          <p:cNvPicPr preferRelativeResize="0"/>
          <p:nvPr/>
        </p:nvPicPr>
        <p:blipFill rotWithShape="1">
          <a:blip r:embed="rId4">
            <a:alphaModFix/>
          </a:blip>
          <a:srcRect b="0" l="0" r="0" t="9903"/>
          <a:stretch/>
        </p:blipFill>
        <p:spPr>
          <a:xfrm>
            <a:off x="6642100" y="1192443"/>
            <a:ext cx="4777028" cy="2649828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705526" y="1167683"/>
            <a:ext cx="1862586" cy="555996"/>
          </a:xfrm>
          <a:prstGeom prst="rect">
            <a:avLst/>
          </a:prstGeom>
          <a:noFill/>
          <a:ln cap="flat" cmpd="sng" w="38100">
            <a:solidFill>
              <a:srgbClr val="FFC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79" name="Google Shape;379;p1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642100" y="3979853"/>
            <a:ext cx="4756597" cy="2680775"/>
          </a:xfrm>
          <a:prstGeom prst="rect">
            <a:avLst/>
          </a:prstGeom>
          <a:noFill/>
          <a:ln cap="flat" cmpd="sng" w="9525">
            <a:solidFill>
              <a:srgbClr val="FFC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80" name="Google Shape;380;p1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905999" y="3979853"/>
            <a:ext cx="1662113" cy="554038"/>
          </a:xfrm>
          <a:prstGeom prst="rect">
            <a:avLst/>
          </a:prstGeom>
          <a:noFill/>
          <a:ln cap="flat" cmpd="sng" w="38100">
            <a:solidFill>
              <a:srgbClr val="FFC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12"/>
          <p:cNvSpPr/>
          <p:nvPr/>
        </p:nvSpPr>
        <p:spPr>
          <a:xfrm>
            <a:off x="623888" y="925305"/>
            <a:ext cx="713740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TW" sz="2800" u="none" strike="noStrike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臉部身份辨識</a:t>
            </a:r>
            <a:r>
              <a:rPr b="1" lang="zh-TW" sz="2800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方法 –資料擴增+SVM</a:t>
            </a:r>
            <a:endParaRPr b="0" sz="20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6" name="Google Shape;386;p12"/>
          <p:cNvSpPr txBox="1"/>
          <p:nvPr/>
        </p:nvSpPr>
        <p:spPr>
          <a:xfrm>
            <a:off x="6319319" y="3697677"/>
            <a:ext cx="1158407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600">
                <a:solidFill>
                  <a:srgbClr val="4285F4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建立SVM</a:t>
            </a:r>
            <a:endParaRPr b="1" sz="1600">
              <a:solidFill>
                <a:srgbClr val="4285F4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pSp>
        <p:nvGrpSpPr>
          <p:cNvPr id="387" name="Google Shape;387;p12"/>
          <p:cNvGrpSpPr/>
          <p:nvPr/>
        </p:nvGrpSpPr>
        <p:grpSpPr>
          <a:xfrm>
            <a:off x="7554436" y="3782500"/>
            <a:ext cx="1359861" cy="1301535"/>
            <a:chOff x="7170617" y="3782500"/>
            <a:chExt cx="1359861" cy="1301535"/>
          </a:xfrm>
        </p:grpSpPr>
        <p:grpSp>
          <p:nvGrpSpPr>
            <p:cNvPr id="388" name="Google Shape;388;p12"/>
            <p:cNvGrpSpPr/>
            <p:nvPr/>
          </p:nvGrpSpPr>
          <p:grpSpPr>
            <a:xfrm>
              <a:off x="7170617" y="4219588"/>
              <a:ext cx="1359861" cy="864447"/>
              <a:chOff x="7170617" y="4219588"/>
              <a:chExt cx="1359861" cy="864447"/>
            </a:xfrm>
          </p:grpSpPr>
          <p:sp>
            <p:nvSpPr>
              <p:cNvPr id="389" name="Google Shape;389;p12"/>
              <p:cNvSpPr/>
              <p:nvPr/>
            </p:nvSpPr>
            <p:spPr>
              <a:xfrm rot="-5400000">
                <a:off x="7446822" y="4567130"/>
                <a:ext cx="279403" cy="159015"/>
              </a:xfrm>
              <a:prstGeom prst="triangle">
                <a:avLst>
                  <a:gd fmla="val 56330" name="adj"/>
                </a:avLst>
              </a:prstGeom>
              <a:gradFill>
                <a:gsLst>
                  <a:gs pos="0">
                    <a:srgbClr val="0070C0">
                      <a:alpha val="47843"/>
                    </a:srgbClr>
                  </a:gs>
                  <a:gs pos="55000">
                    <a:srgbClr val="A9BEE4">
                      <a:alpha val="62745"/>
                    </a:srgbClr>
                  </a:gs>
                  <a:gs pos="100000">
                    <a:srgbClr val="FFFFFF">
                      <a:alpha val="60784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390" name="Google Shape;390;p1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7170617" y="4473817"/>
                <a:ext cx="330840" cy="33084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91" name="Google Shape;391;p12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7666031" y="4219588"/>
                <a:ext cx="864447" cy="86444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392" name="Google Shape;392;p12"/>
            <p:cNvSpPr/>
            <p:nvPr/>
          </p:nvSpPr>
          <p:spPr>
            <a:xfrm>
              <a:off x="7935844" y="3782500"/>
              <a:ext cx="324105" cy="279401"/>
            </a:xfrm>
            <a:prstGeom prst="triangle">
              <a:avLst>
                <a:gd fmla="val 50000" name="adj"/>
              </a:avLst>
            </a:prstGeom>
            <a:solidFill>
              <a:srgbClr val="0070C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93" name="Google Shape;393;p12"/>
          <p:cNvSpPr/>
          <p:nvPr/>
        </p:nvSpPr>
        <p:spPr>
          <a:xfrm>
            <a:off x="7805294" y="2865025"/>
            <a:ext cx="1305083" cy="711278"/>
          </a:xfrm>
          <a:prstGeom prst="roundRect">
            <a:avLst>
              <a:gd fmla="val 16667" name="adj"/>
            </a:avLst>
          </a:prstGeom>
          <a:solidFill>
            <a:srgbClr val="679DF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預測</a:t>
            </a:r>
            <a:endParaRPr/>
          </a:p>
        </p:txBody>
      </p:sp>
      <p:sp>
        <p:nvSpPr>
          <p:cNvPr id="394" name="Google Shape;394;p12"/>
          <p:cNvSpPr/>
          <p:nvPr/>
        </p:nvSpPr>
        <p:spPr>
          <a:xfrm rot="5400000">
            <a:off x="7306030" y="3091636"/>
            <a:ext cx="324105" cy="279401"/>
          </a:xfrm>
          <a:prstGeom prst="triangle">
            <a:avLst>
              <a:gd fmla="val 50000" name="adj"/>
            </a:avLst>
          </a:prstGeom>
          <a:solidFill>
            <a:srgbClr val="0070C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5" name="Google Shape;395;p12"/>
          <p:cNvSpPr/>
          <p:nvPr/>
        </p:nvSpPr>
        <p:spPr>
          <a:xfrm rot="5400000">
            <a:off x="9286086" y="3091636"/>
            <a:ext cx="324105" cy="279401"/>
          </a:xfrm>
          <a:prstGeom prst="triangle">
            <a:avLst>
              <a:gd fmla="val 50000" name="adj"/>
            </a:avLst>
          </a:prstGeom>
          <a:solidFill>
            <a:srgbClr val="0070C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96" name="Google Shape;396;p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-1496891">
            <a:off x="6432921" y="2896972"/>
            <a:ext cx="740152" cy="740152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12"/>
          <p:cNvSpPr/>
          <p:nvPr/>
        </p:nvSpPr>
        <p:spPr>
          <a:xfrm rot="5400000">
            <a:off x="6028082" y="3093296"/>
            <a:ext cx="324105" cy="279401"/>
          </a:xfrm>
          <a:prstGeom prst="triangle">
            <a:avLst>
              <a:gd fmla="val 50000" name="adj"/>
            </a:avLst>
          </a:prstGeom>
          <a:solidFill>
            <a:srgbClr val="0070C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8" name="Google Shape;398;p12"/>
          <p:cNvSpPr/>
          <p:nvPr/>
        </p:nvSpPr>
        <p:spPr>
          <a:xfrm rot="5400000">
            <a:off x="4695279" y="3116192"/>
            <a:ext cx="324105" cy="279401"/>
          </a:xfrm>
          <a:prstGeom prst="triangle">
            <a:avLst>
              <a:gd fmla="val 50000" name="adj"/>
            </a:avLst>
          </a:prstGeom>
          <a:solidFill>
            <a:srgbClr val="0070C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99" name="Google Shape;399;p12"/>
          <p:cNvGrpSpPr/>
          <p:nvPr/>
        </p:nvGrpSpPr>
        <p:grpSpPr>
          <a:xfrm>
            <a:off x="3533486" y="2984914"/>
            <a:ext cx="564270" cy="564270"/>
            <a:chOff x="3175000" y="3619757"/>
            <a:chExt cx="457200" cy="457200"/>
          </a:xfrm>
        </p:grpSpPr>
        <p:sp>
          <p:nvSpPr>
            <p:cNvPr id="400" name="Google Shape;400;p12"/>
            <p:cNvSpPr/>
            <p:nvPr/>
          </p:nvSpPr>
          <p:spPr>
            <a:xfrm>
              <a:off x="3175000" y="3619757"/>
              <a:ext cx="457200" cy="457200"/>
            </a:xfrm>
            <a:prstGeom prst="rect">
              <a:avLst/>
            </a:prstGeom>
            <a:solidFill>
              <a:srgbClr val="F2F2F2"/>
            </a:solidFill>
            <a:ln cap="flat" cmpd="sng" w="12700">
              <a:solidFill>
                <a:srgbClr val="A5A5A5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401" name="Google Shape;401;p12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3260725" y="3696215"/>
              <a:ext cx="311150" cy="3111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02" name="Google Shape;402;p12"/>
          <p:cNvSpPr txBox="1"/>
          <p:nvPr/>
        </p:nvSpPr>
        <p:spPr>
          <a:xfrm>
            <a:off x="3481424" y="3697677"/>
            <a:ext cx="1158407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600">
                <a:solidFill>
                  <a:srgbClr val="4285F4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資料擴增</a:t>
            </a:r>
            <a:endParaRPr/>
          </a:p>
        </p:txBody>
      </p:sp>
      <p:sp>
        <p:nvSpPr>
          <p:cNvPr id="403" name="Google Shape;403;p12"/>
          <p:cNvSpPr txBox="1"/>
          <p:nvPr/>
        </p:nvSpPr>
        <p:spPr>
          <a:xfrm>
            <a:off x="4947170" y="3697677"/>
            <a:ext cx="1158407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600">
                <a:solidFill>
                  <a:srgbClr val="4285F4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取得特徵</a:t>
            </a:r>
            <a:endParaRPr/>
          </a:p>
        </p:txBody>
      </p:sp>
      <p:grpSp>
        <p:nvGrpSpPr>
          <p:cNvPr id="404" name="Google Shape;404;p12"/>
          <p:cNvGrpSpPr/>
          <p:nvPr/>
        </p:nvGrpSpPr>
        <p:grpSpPr>
          <a:xfrm>
            <a:off x="3666719" y="3079277"/>
            <a:ext cx="564270" cy="564270"/>
            <a:chOff x="3175000" y="3619757"/>
            <a:chExt cx="457200" cy="457200"/>
          </a:xfrm>
        </p:grpSpPr>
        <p:sp>
          <p:nvSpPr>
            <p:cNvPr id="405" name="Google Shape;405;p12"/>
            <p:cNvSpPr/>
            <p:nvPr/>
          </p:nvSpPr>
          <p:spPr>
            <a:xfrm>
              <a:off x="3175000" y="3619757"/>
              <a:ext cx="457200" cy="457200"/>
            </a:xfrm>
            <a:prstGeom prst="rect">
              <a:avLst/>
            </a:prstGeom>
            <a:solidFill>
              <a:srgbClr val="F2F2F2"/>
            </a:solidFill>
            <a:ln cap="flat" cmpd="sng" w="12700">
              <a:solidFill>
                <a:srgbClr val="A5A5A5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406" name="Google Shape;406;p12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3260725" y="3696215"/>
              <a:ext cx="311150" cy="3111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07" name="Google Shape;407;p12"/>
          <p:cNvGrpSpPr/>
          <p:nvPr/>
        </p:nvGrpSpPr>
        <p:grpSpPr>
          <a:xfrm>
            <a:off x="3600085" y="2811003"/>
            <a:ext cx="564270" cy="564270"/>
            <a:chOff x="3175000" y="3619757"/>
            <a:chExt cx="457200" cy="457200"/>
          </a:xfrm>
        </p:grpSpPr>
        <p:sp>
          <p:nvSpPr>
            <p:cNvPr id="408" name="Google Shape;408;p12"/>
            <p:cNvSpPr/>
            <p:nvPr/>
          </p:nvSpPr>
          <p:spPr>
            <a:xfrm>
              <a:off x="3175000" y="3619757"/>
              <a:ext cx="457200" cy="457200"/>
            </a:xfrm>
            <a:prstGeom prst="rect">
              <a:avLst/>
            </a:prstGeom>
            <a:solidFill>
              <a:srgbClr val="F2F2F2"/>
            </a:solidFill>
            <a:ln cap="flat" cmpd="sng" w="12700">
              <a:solidFill>
                <a:srgbClr val="A5A5A5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409" name="Google Shape;409;p12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3260725" y="3696215"/>
              <a:ext cx="311150" cy="3111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10" name="Google Shape;410;p12"/>
          <p:cNvGrpSpPr/>
          <p:nvPr/>
        </p:nvGrpSpPr>
        <p:grpSpPr>
          <a:xfrm>
            <a:off x="3891485" y="2926729"/>
            <a:ext cx="564270" cy="564270"/>
            <a:chOff x="3175000" y="3619757"/>
            <a:chExt cx="457200" cy="457200"/>
          </a:xfrm>
        </p:grpSpPr>
        <p:sp>
          <p:nvSpPr>
            <p:cNvPr id="411" name="Google Shape;411;p12"/>
            <p:cNvSpPr/>
            <p:nvPr/>
          </p:nvSpPr>
          <p:spPr>
            <a:xfrm>
              <a:off x="3175000" y="3619757"/>
              <a:ext cx="457200" cy="457200"/>
            </a:xfrm>
            <a:prstGeom prst="rect">
              <a:avLst/>
            </a:prstGeom>
            <a:solidFill>
              <a:srgbClr val="F2F2F2"/>
            </a:solidFill>
            <a:ln cap="flat" cmpd="sng" w="12700">
              <a:solidFill>
                <a:srgbClr val="A5A5A5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412" name="Google Shape;412;p12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3260725" y="3696215"/>
              <a:ext cx="311150" cy="3111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13" name="Google Shape;413;p12"/>
          <p:cNvGrpSpPr/>
          <p:nvPr/>
        </p:nvGrpSpPr>
        <p:grpSpPr>
          <a:xfrm>
            <a:off x="3695940" y="2959931"/>
            <a:ext cx="564270" cy="564270"/>
            <a:chOff x="3175000" y="3619757"/>
            <a:chExt cx="457200" cy="457200"/>
          </a:xfrm>
        </p:grpSpPr>
        <p:sp>
          <p:nvSpPr>
            <p:cNvPr id="414" name="Google Shape;414;p12"/>
            <p:cNvSpPr/>
            <p:nvPr/>
          </p:nvSpPr>
          <p:spPr>
            <a:xfrm>
              <a:off x="3175000" y="3619757"/>
              <a:ext cx="457200" cy="457200"/>
            </a:xfrm>
            <a:prstGeom prst="rect">
              <a:avLst/>
            </a:prstGeom>
            <a:solidFill>
              <a:srgbClr val="F2F2F2"/>
            </a:solidFill>
            <a:ln cap="flat" cmpd="sng" w="12700">
              <a:solidFill>
                <a:srgbClr val="A5A5A5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415" name="Google Shape;415;p12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3260725" y="3696215"/>
              <a:ext cx="311150" cy="3111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16" name="Google Shape;416;p12"/>
          <p:cNvGrpSpPr/>
          <p:nvPr/>
        </p:nvGrpSpPr>
        <p:grpSpPr>
          <a:xfrm>
            <a:off x="2015096" y="2749010"/>
            <a:ext cx="1361152" cy="1287221"/>
            <a:chOff x="1631277" y="2749010"/>
            <a:chExt cx="1361152" cy="1287221"/>
          </a:xfrm>
        </p:grpSpPr>
        <p:grpSp>
          <p:nvGrpSpPr>
            <p:cNvPr id="417" name="Google Shape;417;p12"/>
            <p:cNvGrpSpPr/>
            <p:nvPr/>
          </p:nvGrpSpPr>
          <p:grpSpPr>
            <a:xfrm>
              <a:off x="1792081" y="2749010"/>
              <a:ext cx="828675" cy="828675"/>
              <a:chOff x="793750" y="2692399"/>
              <a:chExt cx="1565276" cy="1565276"/>
            </a:xfrm>
          </p:grpSpPr>
          <p:pic>
            <p:nvPicPr>
              <p:cNvPr id="418" name="Google Shape;418;p12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793750" y="2692399"/>
                <a:ext cx="1565276" cy="1565276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419" name="Google Shape;419;p12"/>
              <p:cNvGrpSpPr/>
              <p:nvPr/>
            </p:nvGrpSpPr>
            <p:grpSpPr>
              <a:xfrm>
                <a:off x="1576388" y="3099056"/>
                <a:ext cx="457200" cy="457200"/>
                <a:chOff x="3175000" y="3619757"/>
                <a:chExt cx="457200" cy="457200"/>
              </a:xfrm>
            </p:grpSpPr>
            <p:sp>
              <p:nvSpPr>
                <p:cNvPr id="420" name="Google Shape;420;p12"/>
                <p:cNvSpPr/>
                <p:nvPr/>
              </p:nvSpPr>
              <p:spPr>
                <a:xfrm>
                  <a:off x="3175000" y="3619757"/>
                  <a:ext cx="457200" cy="457200"/>
                </a:xfrm>
                <a:prstGeom prst="rect">
                  <a:avLst/>
                </a:prstGeom>
                <a:solidFill>
                  <a:srgbClr val="F2F2F2"/>
                </a:solidFill>
                <a:ln cap="flat" cmpd="sng" w="12700">
                  <a:solidFill>
                    <a:srgbClr val="A5A5A5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pic>
              <p:nvPicPr>
                <p:cNvPr id="421" name="Google Shape;421;p12"/>
                <p:cNvPicPr preferRelativeResize="0"/>
                <p:nvPr/>
              </p:nvPicPr>
              <p:blipFill rotWithShape="1">
                <a:blip r:embed="rId6">
                  <a:alphaModFix/>
                </a:blip>
                <a:srcRect b="0" l="0" r="0" t="0"/>
                <a:stretch/>
              </p:blipFill>
              <p:spPr>
                <a:xfrm>
                  <a:off x="3260725" y="3696215"/>
                  <a:ext cx="311149" cy="31114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sp>
          <p:nvSpPr>
            <p:cNvPr id="422" name="Google Shape;422;p12"/>
            <p:cNvSpPr txBox="1"/>
            <p:nvPr/>
          </p:nvSpPr>
          <p:spPr>
            <a:xfrm>
              <a:off x="1631277" y="3697677"/>
              <a:ext cx="1208703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600">
                  <a:solidFill>
                    <a:srgbClr val="4285F4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Line註冊</a:t>
              </a:r>
              <a:endParaRPr/>
            </a:p>
          </p:txBody>
        </p:sp>
        <p:sp>
          <p:nvSpPr>
            <p:cNvPr id="423" name="Google Shape;423;p12"/>
            <p:cNvSpPr/>
            <p:nvPr/>
          </p:nvSpPr>
          <p:spPr>
            <a:xfrm rot="5400000">
              <a:off x="2690676" y="3063895"/>
              <a:ext cx="324105" cy="279401"/>
            </a:xfrm>
            <a:prstGeom prst="triangle">
              <a:avLst>
                <a:gd fmla="val 50000" name="adj"/>
              </a:avLst>
            </a:prstGeom>
            <a:solidFill>
              <a:srgbClr val="0070C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424" name="Google Shape;424;p1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114585" y="2881998"/>
            <a:ext cx="640610" cy="64061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p1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686948" y="2775171"/>
            <a:ext cx="946971" cy="946971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12"/>
          <p:cNvSpPr/>
          <p:nvPr/>
        </p:nvSpPr>
        <p:spPr>
          <a:xfrm>
            <a:off x="9863976" y="3375273"/>
            <a:ext cx="605305" cy="20273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90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User-ID</a:t>
            </a:r>
            <a:endParaRPr sz="900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27" name="Google Shape;427;p12"/>
          <p:cNvSpPr txBox="1"/>
          <p:nvPr/>
        </p:nvSpPr>
        <p:spPr>
          <a:xfrm>
            <a:off x="8379170" y="2218465"/>
            <a:ext cx="2850705" cy="33855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600" strike="sngStrike">
                <a:solidFill>
                  <a:srgbClr val="323F4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預測時一定會輸出一個結果</a:t>
            </a:r>
            <a:endParaRPr b="1" sz="1600" strike="sngStrike">
              <a:solidFill>
                <a:srgbClr val="323F4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cxnSp>
        <p:nvCxnSpPr>
          <p:cNvPr id="428" name="Google Shape;428;p12"/>
          <p:cNvCxnSpPr>
            <a:stCxn id="393" idx="0"/>
          </p:cNvCxnSpPr>
          <p:nvPr/>
        </p:nvCxnSpPr>
        <p:spPr>
          <a:xfrm flipH="1" rot="10800000">
            <a:off x="8457835" y="2564125"/>
            <a:ext cx="112500" cy="3009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429" name="Google Shape;429;p12"/>
          <p:cNvGrpSpPr/>
          <p:nvPr/>
        </p:nvGrpSpPr>
        <p:grpSpPr>
          <a:xfrm>
            <a:off x="4926768" y="4310363"/>
            <a:ext cx="1158408" cy="967259"/>
            <a:chOff x="4542949" y="4310363"/>
            <a:chExt cx="1158408" cy="967259"/>
          </a:xfrm>
        </p:grpSpPr>
        <p:sp>
          <p:nvSpPr>
            <p:cNvPr id="430" name="Google Shape;430;p12"/>
            <p:cNvSpPr/>
            <p:nvPr/>
          </p:nvSpPr>
          <p:spPr>
            <a:xfrm rot="10800000">
              <a:off x="4889018" y="4310363"/>
              <a:ext cx="324105" cy="279401"/>
            </a:xfrm>
            <a:prstGeom prst="triangle">
              <a:avLst>
                <a:gd fmla="val 50000" name="adj"/>
              </a:avLst>
            </a:prstGeom>
            <a:solidFill>
              <a:srgbClr val="0070C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431" name="Google Shape;431;p12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4542949" y="4681042"/>
              <a:ext cx="1158408" cy="59658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32" name="Google Shape;432;p12"/>
          <p:cNvGrpSpPr/>
          <p:nvPr/>
        </p:nvGrpSpPr>
        <p:grpSpPr>
          <a:xfrm>
            <a:off x="7775170" y="3769333"/>
            <a:ext cx="3797440" cy="1032593"/>
            <a:chOff x="8960730" y="3963812"/>
            <a:chExt cx="3797440" cy="1032593"/>
          </a:xfrm>
        </p:grpSpPr>
        <p:sp>
          <p:nvSpPr>
            <p:cNvPr id="433" name="Google Shape;433;p12"/>
            <p:cNvSpPr/>
            <p:nvPr/>
          </p:nvSpPr>
          <p:spPr>
            <a:xfrm>
              <a:off x="8960730" y="4478568"/>
              <a:ext cx="1293098" cy="517837"/>
            </a:xfrm>
            <a:prstGeom prst="cube">
              <a:avLst>
                <a:gd fmla="val 68524" name="adj"/>
              </a:avLst>
            </a:prstGeom>
            <a:solidFill>
              <a:srgbClr val="FFC000"/>
            </a:solidFill>
            <a:ln cap="flat" cmpd="sng" w="12700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4" name="Google Shape;434;p12"/>
            <p:cNvSpPr/>
            <p:nvPr/>
          </p:nvSpPr>
          <p:spPr>
            <a:xfrm>
              <a:off x="9500849" y="3963812"/>
              <a:ext cx="324105" cy="279401"/>
            </a:xfrm>
            <a:prstGeom prst="triangle">
              <a:avLst>
                <a:gd fmla="val 50000" name="adj"/>
              </a:avLst>
            </a:prstGeom>
            <a:solidFill>
              <a:srgbClr val="FFC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5" name="Google Shape;435;p12"/>
            <p:cNvSpPr txBox="1"/>
            <p:nvPr/>
          </p:nvSpPr>
          <p:spPr>
            <a:xfrm>
              <a:off x="10335473" y="4382173"/>
              <a:ext cx="2422697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400">
                  <a:solidFill>
                    <a:srgbClr val="ED7D3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範數計算</a:t>
              </a:r>
              <a:endParaRPr b="1" sz="1400">
                <a:solidFill>
                  <a:srgbClr val="ED7D3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400">
                  <a:solidFill>
                    <a:srgbClr val="ED7D3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確認有會員接近這個值</a:t>
              </a:r>
              <a:endParaRPr/>
            </a:p>
          </p:txBody>
        </p:sp>
      </p:grpSp>
      <p:sp>
        <p:nvSpPr>
          <p:cNvPr id="436" name="Google Shape;436;p12"/>
          <p:cNvSpPr/>
          <p:nvPr/>
        </p:nvSpPr>
        <p:spPr>
          <a:xfrm rot="-921560">
            <a:off x="6540355" y="4633334"/>
            <a:ext cx="986365" cy="236946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C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7" name="Google Shape;437;p12"/>
          <p:cNvSpPr txBox="1"/>
          <p:nvPr/>
        </p:nvSpPr>
        <p:spPr>
          <a:xfrm>
            <a:off x="768642" y="1504556"/>
            <a:ext cx="1353669" cy="46166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400">
                <a:solidFill>
                  <a:srgbClr val="323F4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自動化</a:t>
            </a:r>
            <a:endParaRPr b="1" sz="2400">
              <a:solidFill>
                <a:srgbClr val="323F4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pSp>
        <p:nvGrpSpPr>
          <p:cNvPr id="438" name="Google Shape;438;p12"/>
          <p:cNvGrpSpPr/>
          <p:nvPr/>
        </p:nvGrpSpPr>
        <p:grpSpPr>
          <a:xfrm>
            <a:off x="2186415" y="2723569"/>
            <a:ext cx="1167905" cy="1335298"/>
            <a:chOff x="1802596" y="2723569"/>
            <a:chExt cx="1167905" cy="1335298"/>
          </a:xfrm>
        </p:grpSpPr>
        <p:grpSp>
          <p:nvGrpSpPr>
            <p:cNvPr id="439" name="Google Shape;439;p12"/>
            <p:cNvGrpSpPr/>
            <p:nvPr/>
          </p:nvGrpSpPr>
          <p:grpSpPr>
            <a:xfrm>
              <a:off x="1802596" y="2723569"/>
              <a:ext cx="1158407" cy="1335298"/>
              <a:chOff x="1801528" y="4309486"/>
              <a:chExt cx="1158407" cy="1335298"/>
            </a:xfrm>
          </p:grpSpPr>
          <p:pic>
            <p:nvPicPr>
              <p:cNvPr id="440" name="Google Shape;440;p12"/>
              <p:cNvPicPr preferRelativeResize="0"/>
              <p:nvPr/>
            </p:nvPicPr>
            <p:blipFill rotWithShape="1">
              <a:blip r:embed="rId10">
                <a:alphaModFix/>
              </a:blip>
              <a:srcRect b="0" l="0" r="0" t="0"/>
              <a:stretch/>
            </p:blipFill>
            <p:spPr>
              <a:xfrm>
                <a:off x="1900073" y="4309486"/>
                <a:ext cx="605676" cy="983214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41" name="Google Shape;441;p12"/>
              <p:cNvSpPr txBox="1"/>
              <p:nvPr/>
            </p:nvSpPr>
            <p:spPr>
              <a:xfrm>
                <a:off x="1801528" y="5275452"/>
                <a:ext cx="1158407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zh-TW" sz="1800">
                    <a:solidFill>
                      <a:srgbClr val="242021"/>
                    </a:solidFill>
                    <a:latin typeface="Microsoft JhengHei"/>
                    <a:ea typeface="Microsoft JhengHei"/>
                    <a:cs typeface="Microsoft JhengHei"/>
                    <a:sym typeface="Microsoft JhengHei"/>
                  </a:rPr>
                  <a:t>Kafka</a:t>
                </a:r>
                <a:endParaRPr b="1" sz="1800">
                  <a:solidFill>
                    <a:srgbClr val="24202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endParaRPr>
              </a:p>
            </p:txBody>
          </p:sp>
        </p:grpSp>
        <p:sp>
          <p:nvSpPr>
            <p:cNvPr id="442" name="Google Shape;442;p12"/>
            <p:cNvSpPr/>
            <p:nvPr/>
          </p:nvSpPr>
          <p:spPr>
            <a:xfrm>
              <a:off x="2673562" y="2976901"/>
              <a:ext cx="296939" cy="21034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231F2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3" name="Google Shape;443;p12"/>
            <p:cNvSpPr/>
            <p:nvPr/>
          </p:nvSpPr>
          <p:spPr>
            <a:xfrm rot="10800000">
              <a:off x="2654914" y="3231192"/>
              <a:ext cx="296939" cy="21034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231F2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44" name="Google Shape;444;p12"/>
          <p:cNvGrpSpPr/>
          <p:nvPr/>
        </p:nvGrpSpPr>
        <p:grpSpPr>
          <a:xfrm>
            <a:off x="4926568" y="1961400"/>
            <a:ext cx="4961073" cy="1803132"/>
            <a:chOff x="4542749" y="1961400"/>
            <a:chExt cx="4961073" cy="1803132"/>
          </a:xfrm>
        </p:grpSpPr>
        <p:grpSp>
          <p:nvGrpSpPr>
            <p:cNvPr id="445" name="Google Shape;445;p12"/>
            <p:cNvGrpSpPr/>
            <p:nvPr/>
          </p:nvGrpSpPr>
          <p:grpSpPr>
            <a:xfrm>
              <a:off x="5099327" y="1961400"/>
              <a:ext cx="2790891" cy="1803132"/>
              <a:chOff x="5099327" y="1961400"/>
              <a:chExt cx="2790891" cy="1803132"/>
            </a:xfrm>
          </p:grpSpPr>
          <p:sp>
            <p:nvSpPr>
              <p:cNvPr id="446" name="Google Shape;446;p12"/>
              <p:cNvSpPr/>
              <p:nvPr/>
            </p:nvSpPr>
            <p:spPr>
              <a:xfrm>
                <a:off x="5099327" y="1961400"/>
                <a:ext cx="1158406" cy="389665"/>
              </a:xfrm>
              <a:prstGeom prst="roundRect">
                <a:avLst>
                  <a:gd fmla="val 16667" name="adj"/>
                </a:avLst>
              </a:prstGeom>
              <a:solidFill>
                <a:srgbClr val="231F2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zh-TW" sz="1200">
                    <a:solidFill>
                      <a:schemeClr val="lt1"/>
                    </a:solidFill>
                    <a:latin typeface="Microsoft JhengHei"/>
                    <a:ea typeface="Microsoft JhengHei"/>
                    <a:cs typeface="Microsoft JhengHei"/>
                    <a:sym typeface="Microsoft JhengHei"/>
                  </a:rPr>
                  <a:t>建立模型時間</a:t>
                </a:r>
                <a:endParaRPr/>
              </a:p>
            </p:txBody>
          </p:sp>
          <p:sp>
            <p:nvSpPr>
              <p:cNvPr id="447" name="Google Shape;447;p12"/>
              <p:cNvSpPr/>
              <p:nvPr/>
            </p:nvSpPr>
            <p:spPr>
              <a:xfrm>
                <a:off x="6731812" y="1966221"/>
                <a:ext cx="1158406" cy="389665"/>
              </a:xfrm>
              <a:prstGeom prst="roundRect">
                <a:avLst>
                  <a:gd fmla="val 16667" name="adj"/>
                </a:avLst>
              </a:prstGeom>
              <a:solidFill>
                <a:srgbClr val="231F2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zh-TW" sz="1200">
                    <a:solidFill>
                      <a:schemeClr val="lt1"/>
                    </a:solidFill>
                    <a:latin typeface="Microsoft JhengHei"/>
                    <a:ea typeface="Microsoft JhengHei"/>
                    <a:cs typeface="Microsoft JhengHei"/>
                    <a:sym typeface="Microsoft JhengHei"/>
                  </a:rPr>
                  <a:t>檢查模型時間</a:t>
                </a:r>
                <a:endParaRPr/>
              </a:p>
            </p:txBody>
          </p:sp>
          <p:sp>
            <p:nvSpPr>
              <p:cNvPr id="448" name="Google Shape;448;p12"/>
              <p:cNvSpPr/>
              <p:nvPr/>
            </p:nvSpPr>
            <p:spPr>
              <a:xfrm rot="-1910804">
                <a:off x="5899927" y="2467904"/>
                <a:ext cx="182545" cy="364472"/>
              </a:xfrm>
              <a:prstGeom prst="downArrow">
                <a:avLst>
                  <a:gd fmla="val 50000" name="adj1"/>
                  <a:gd fmla="val 50000" name="adj2"/>
                </a:avLst>
              </a:prstGeom>
              <a:solidFill>
                <a:srgbClr val="231F2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9" name="Google Shape;449;p12"/>
              <p:cNvSpPr/>
              <p:nvPr/>
            </p:nvSpPr>
            <p:spPr>
              <a:xfrm rot="-8108992">
                <a:off x="6751677" y="2449181"/>
                <a:ext cx="182545" cy="364472"/>
              </a:xfrm>
              <a:prstGeom prst="downArrow">
                <a:avLst>
                  <a:gd fmla="val 50000" name="adj1"/>
                  <a:gd fmla="val 50000" name="adj2"/>
                </a:avLst>
              </a:prstGeom>
              <a:solidFill>
                <a:srgbClr val="231F2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0" name="Google Shape;450;p12"/>
              <p:cNvSpPr/>
              <p:nvPr/>
            </p:nvSpPr>
            <p:spPr>
              <a:xfrm>
                <a:off x="6302328" y="2009246"/>
                <a:ext cx="376629" cy="301475"/>
              </a:xfrm>
              <a:prstGeom prst="mathNotEqual">
                <a:avLst>
                  <a:gd fmla="val 23520" name="adj1"/>
                  <a:gd fmla="val 6600000" name="adj2"/>
                  <a:gd fmla="val 11760" name="adj3"/>
                </a:avLst>
              </a:prstGeom>
              <a:solidFill>
                <a:srgbClr val="231F2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451" name="Google Shape;451;p12"/>
              <p:cNvPicPr preferRelativeResize="0"/>
              <p:nvPr/>
            </p:nvPicPr>
            <p:blipFill rotWithShape="1">
              <a:blip r:embed="rId11">
                <a:alphaModFix/>
              </a:blip>
              <a:srcRect b="0" l="0" r="0" t="0"/>
              <a:stretch/>
            </p:blipFill>
            <p:spPr>
              <a:xfrm rot="-1496891">
                <a:off x="6054633" y="2902815"/>
                <a:ext cx="740152" cy="74015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452" name="Google Shape;452;p12"/>
            <p:cNvSpPr txBox="1"/>
            <p:nvPr/>
          </p:nvSpPr>
          <p:spPr>
            <a:xfrm>
              <a:off x="4542749" y="1968145"/>
              <a:ext cx="451446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2000">
                  <a:solidFill>
                    <a:srgbClr val="24202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IF</a:t>
              </a:r>
              <a:endParaRPr b="1" sz="2000">
                <a:solidFill>
                  <a:srgbClr val="24202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453" name="Google Shape;453;p12"/>
            <p:cNvSpPr/>
            <p:nvPr/>
          </p:nvSpPr>
          <p:spPr>
            <a:xfrm rot="-5400000">
              <a:off x="8034097" y="2053286"/>
              <a:ext cx="191728" cy="251233"/>
            </a:xfrm>
            <a:prstGeom prst="downArrow">
              <a:avLst>
                <a:gd fmla="val 50000" name="adj1"/>
                <a:gd fmla="val 50000" name="adj2"/>
              </a:avLst>
            </a:prstGeom>
            <a:solidFill>
              <a:srgbClr val="231F2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4" name="Google Shape;454;p12"/>
            <p:cNvSpPr/>
            <p:nvPr/>
          </p:nvSpPr>
          <p:spPr>
            <a:xfrm>
              <a:off x="8345416" y="1966221"/>
              <a:ext cx="1158406" cy="389665"/>
            </a:xfrm>
            <a:prstGeom prst="roundRect">
              <a:avLst>
                <a:gd fmla="val 16667" name="adj"/>
              </a:avLst>
            </a:prstGeom>
            <a:solidFill>
              <a:srgbClr val="231F2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200">
                  <a:solidFill>
                    <a:schemeClr val="lt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有新註冊用戶</a:t>
              </a:r>
              <a:endParaRPr/>
            </a:p>
          </p:txBody>
        </p:sp>
      </p:grpSp>
      <p:sp>
        <p:nvSpPr>
          <p:cNvPr id="455" name="Google Shape;455;p12"/>
          <p:cNvSpPr/>
          <p:nvPr/>
        </p:nvSpPr>
        <p:spPr>
          <a:xfrm>
            <a:off x="8729235" y="1965277"/>
            <a:ext cx="1158406" cy="389665"/>
          </a:xfrm>
          <a:prstGeom prst="roundRect">
            <a:avLst>
              <a:gd fmla="val 16667" name="adj"/>
            </a:avLst>
          </a:prstGeom>
          <a:solidFill>
            <a:srgbClr val="231F2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200">
                <a:solidFill>
                  <a:srgbClr val="FFC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重新載入模型</a:t>
            </a:r>
            <a:endParaRPr/>
          </a:p>
        </p:txBody>
      </p:sp>
      <p:sp>
        <p:nvSpPr>
          <p:cNvPr id="456" name="Google Shape;456;p12"/>
          <p:cNvSpPr/>
          <p:nvPr/>
        </p:nvSpPr>
        <p:spPr>
          <a:xfrm>
            <a:off x="36150" y="-577457"/>
            <a:ext cx="1124694" cy="33855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600">
                <a:solidFill>
                  <a:srgbClr val="323F4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有動畫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25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5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4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13"/>
          <p:cNvSpPr/>
          <p:nvPr/>
        </p:nvSpPr>
        <p:spPr>
          <a:xfrm>
            <a:off x="623888" y="887205"/>
            <a:ext cx="3903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800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E </a:t>
            </a:r>
            <a:r>
              <a:rPr b="1" lang="zh-TW" sz="280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T L</a:t>
            </a:r>
            <a:endParaRPr b="0" sz="200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62" name="Google Shape;462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15851" y="1917679"/>
            <a:ext cx="1030133" cy="397866"/>
          </a:xfrm>
          <a:prstGeom prst="rect">
            <a:avLst/>
          </a:prstGeom>
          <a:noFill/>
          <a:ln>
            <a:noFill/>
          </a:ln>
        </p:spPr>
      </p:pic>
      <p:sp>
        <p:nvSpPr>
          <p:cNvPr id="463" name="Google Shape;463;p13"/>
          <p:cNvSpPr/>
          <p:nvPr/>
        </p:nvSpPr>
        <p:spPr>
          <a:xfrm>
            <a:off x="691000" y="2358698"/>
            <a:ext cx="3835794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600">
                <a:solidFill>
                  <a:srgbClr val="37BAE8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Dunnhumby - The Complete Journey</a:t>
            </a:r>
            <a:endParaRPr/>
          </a:p>
        </p:txBody>
      </p:sp>
      <p:sp>
        <p:nvSpPr>
          <p:cNvPr id="464" name="Google Shape;464;p13"/>
          <p:cNvSpPr txBox="1"/>
          <p:nvPr/>
        </p:nvSpPr>
        <p:spPr>
          <a:xfrm>
            <a:off x="691000" y="1917679"/>
            <a:ext cx="1158407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600">
                <a:solidFill>
                  <a:srgbClr val="4285F4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資料來源 :</a:t>
            </a:r>
            <a:endParaRPr b="1" sz="1600">
              <a:solidFill>
                <a:srgbClr val="4285F4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65" name="Google Shape;465;p13"/>
          <p:cNvSpPr txBox="1"/>
          <p:nvPr/>
        </p:nvSpPr>
        <p:spPr>
          <a:xfrm>
            <a:off x="691000" y="2749384"/>
            <a:ext cx="2345815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600">
                <a:solidFill>
                  <a:srgbClr val="4285F4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產品資料筆數: </a:t>
            </a:r>
            <a:r>
              <a:rPr b="1" lang="zh-TW" sz="1600">
                <a:solidFill>
                  <a:srgbClr val="37BAE8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92400</a:t>
            </a:r>
            <a:endParaRPr b="1" sz="1600">
              <a:solidFill>
                <a:srgbClr val="37BAE8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aphicFrame>
        <p:nvGraphicFramePr>
          <p:cNvPr id="466" name="Google Shape;466;p13"/>
          <p:cNvGraphicFramePr/>
          <p:nvPr/>
        </p:nvGraphicFramePr>
        <p:xfrm>
          <a:off x="814101" y="3700989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{280D5D3B-63F3-47F6-8192-DB33CDAF395D}</a:tableStyleId>
              </a:tblPr>
              <a:tblGrid>
                <a:gridCol w="1507425"/>
                <a:gridCol w="1125300"/>
                <a:gridCol w="1593900"/>
                <a:gridCol w="1208025"/>
                <a:gridCol w="2102450"/>
                <a:gridCol w="1941050"/>
                <a:gridCol w="1073800"/>
              </a:tblGrid>
              <a:tr h="4976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1200" u="none" cap="none" strike="noStrike">
                          <a:solidFill>
                            <a:srgbClr val="231F20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產品編號</a:t>
                      </a:r>
                      <a:endParaRPr b="1" sz="1200" u="none" cap="none" strike="noStrike">
                        <a:solidFill>
                          <a:srgbClr val="231F20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45725" marB="45725" marR="91450" marL="91450" anchor="ctr">
                    <a:solidFill>
                      <a:srgbClr val="39C2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1200" u="none" cap="none" strike="noStrike">
                          <a:solidFill>
                            <a:srgbClr val="231F20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製造商編號</a:t>
                      </a:r>
                      <a:endParaRPr b="1" sz="1200" u="none" cap="none" strike="noStrike">
                        <a:solidFill>
                          <a:srgbClr val="231F20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45725" marB="45725" marR="91450" marL="91450" anchor="ctr">
                    <a:solidFill>
                      <a:srgbClr val="39C2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1200" u="none" cap="none" strike="noStrike">
                          <a:solidFill>
                            <a:srgbClr val="231F20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種類</a:t>
                      </a:r>
                      <a:endParaRPr b="1" sz="1200" u="none" cap="none" strike="noStrike">
                        <a:solidFill>
                          <a:srgbClr val="231F20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45725" marB="45725" marR="91450" marL="91450" anchor="ctr">
                    <a:solidFill>
                      <a:srgbClr val="39C2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1200" u="none" cap="none" strike="noStrike">
                          <a:solidFill>
                            <a:srgbClr val="231F20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品牌</a:t>
                      </a:r>
                      <a:endParaRPr b="1" sz="1200" u="none" cap="none" strike="noStrike">
                        <a:solidFill>
                          <a:srgbClr val="231F20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45725" marB="45725" marR="91450" marL="91450" anchor="ctr">
                    <a:solidFill>
                      <a:srgbClr val="39C2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1200" u="none" cap="none" strike="noStrike">
                          <a:solidFill>
                            <a:srgbClr val="231F20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分類</a:t>
                      </a:r>
                      <a:endParaRPr b="1" sz="1200" u="none" cap="none" strike="noStrike">
                        <a:solidFill>
                          <a:srgbClr val="231F20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45725" marB="45725" marR="91450" marL="91450" anchor="ctr">
                    <a:solidFill>
                      <a:srgbClr val="39C2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1200" u="none" cap="none" strike="noStrike">
                          <a:solidFill>
                            <a:srgbClr val="231F20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子分類</a:t>
                      </a:r>
                      <a:endParaRPr b="1" sz="1200" u="none" cap="none" strike="noStrike">
                        <a:solidFill>
                          <a:srgbClr val="231F20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45725" marB="45725" marR="91450" marL="91450" anchor="ctr">
                    <a:solidFill>
                      <a:srgbClr val="39C2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1200" u="none" cap="none" strike="noStrike">
                          <a:solidFill>
                            <a:srgbClr val="231F20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尺寸</a:t>
                      </a:r>
                      <a:endParaRPr b="1" sz="1200" u="none" cap="none" strike="noStrike">
                        <a:solidFill>
                          <a:srgbClr val="231F20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45725" marB="45725" marR="91450" marL="91450" anchor="ctr">
                    <a:solidFill>
                      <a:srgbClr val="39C2F1"/>
                    </a:solidFill>
                  </a:tcPr>
                </a:tc>
              </a:tr>
              <a:tr h="4036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zh-TW" sz="1200" u="none" cap="none" strike="noStrike">
                          <a:solidFill>
                            <a:srgbClr val="203864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25671</a:t>
                      </a:r>
                      <a:endParaRPr/>
                    </a:p>
                  </a:txBody>
                  <a:tcPr marT="7625" marB="0" marR="7625" marL="76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zh-TW" sz="1200" u="none" cap="none" strike="noStrike">
                          <a:solidFill>
                            <a:srgbClr val="203864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2</a:t>
                      </a:r>
                      <a:endParaRPr/>
                    </a:p>
                  </a:txBody>
                  <a:tcPr marT="7625" marB="0" marR="7625" marL="76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zh-TW" sz="1200" u="none" cap="none" strike="noStrike">
                          <a:solidFill>
                            <a:srgbClr val="203864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GROCERY</a:t>
                      </a:r>
                      <a:endParaRPr/>
                    </a:p>
                  </a:txBody>
                  <a:tcPr marT="7625" marB="0" marR="7625" marL="76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zh-TW" sz="1200" u="none" cap="none" strike="noStrike">
                          <a:solidFill>
                            <a:srgbClr val="203864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National</a:t>
                      </a:r>
                      <a:endParaRPr/>
                    </a:p>
                  </a:txBody>
                  <a:tcPr marT="7625" marB="0" marR="7625" marL="76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zh-TW" sz="1200" u="none" cap="none" strike="noStrike">
                          <a:solidFill>
                            <a:srgbClr val="203864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FRZN ICE</a:t>
                      </a:r>
                      <a:endParaRPr/>
                    </a:p>
                  </a:txBody>
                  <a:tcPr marT="7625" marB="0" marR="7625" marL="76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zh-TW" sz="1200" u="none" cap="none" strike="noStrike">
                          <a:solidFill>
                            <a:srgbClr val="203864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ICE - CRUSHED/CUBED</a:t>
                      </a:r>
                      <a:endParaRPr/>
                    </a:p>
                  </a:txBody>
                  <a:tcPr marT="7625" marB="0" marR="7625" marL="76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zh-TW" sz="1200" u="none" cap="none" strike="noStrike">
                          <a:solidFill>
                            <a:srgbClr val="203864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22 LB</a:t>
                      </a:r>
                      <a:endParaRPr/>
                    </a:p>
                  </a:txBody>
                  <a:tcPr marT="7625" marB="0" marR="7625" marL="7625" anchor="ctr"/>
                </a:tc>
              </a:tr>
              <a:tr h="4036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zh-TW" sz="1200" u="none" cap="none" strike="noStrike">
                          <a:solidFill>
                            <a:srgbClr val="203864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26081</a:t>
                      </a:r>
                      <a:endParaRPr/>
                    </a:p>
                  </a:txBody>
                  <a:tcPr marT="7625" marB="0" marR="7625" marL="76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zh-TW" sz="1200" u="none" cap="none" strike="noStrike">
                          <a:solidFill>
                            <a:srgbClr val="203864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2</a:t>
                      </a:r>
                      <a:endParaRPr/>
                    </a:p>
                  </a:txBody>
                  <a:tcPr marT="7625" marB="0" marR="7625" marL="76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zh-TW" sz="1200" u="none" cap="none" strike="noStrike">
                          <a:solidFill>
                            <a:srgbClr val="203864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MISC. TRANS.</a:t>
                      </a:r>
                      <a:endParaRPr/>
                    </a:p>
                  </a:txBody>
                  <a:tcPr marT="7625" marB="0" marR="7625" marL="76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zh-TW" sz="1200" u="none" cap="none" strike="noStrike">
                          <a:solidFill>
                            <a:srgbClr val="203864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National</a:t>
                      </a:r>
                      <a:endParaRPr/>
                    </a:p>
                  </a:txBody>
                  <a:tcPr marT="7625" marB="0" marR="7625" marL="76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zh-TW" sz="1200" u="none" cap="none" strike="noStrike">
                          <a:solidFill>
                            <a:srgbClr val="203864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NO COMMODITY DESCRIPTION</a:t>
                      </a:r>
                      <a:endParaRPr/>
                    </a:p>
                  </a:txBody>
                  <a:tcPr marT="7625" marB="0" marR="7625" marL="76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zh-TW" sz="1200" u="none" cap="none" strike="noStrike">
                          <a:solidFill>
                            <a:srgbClr val="203864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NO SUBCOMMODITY DESCRIPTION</a:t>
                      </a:r>
                      <a:endParaRPr/>
                    </a:p>
                  </a:txBody>
                  <a:tcPr marT="7625" marB="0" marR="7625" marL="76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zh-TW" sz="1200" u="none" cap="none" strike="noStrike">
                          <a:solidFill>
                            <a:srgbClr val="203864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 </a:t>
                      </a:r>
                      <a:endParaRPr/>
                    </a:p>
                  </a:txBody>
                  <a:tcPr marT="7625" marB="0" marR="7625" marL="7625" anchor="ctr"/>
                </a:tc>
              </a:tr>
              <a:tr h="4036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zh-TW" sz="1200" u="none" cap="none" strike="noStrike">
                          <a:solidFill>
                            <a:srgbClr val="203864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26093</a:t>
                      </a:r>
                      <a:endParaRPr/>
                    </a:p>
                  </a:txBody>
                  <a:tcPr marT="7625" marB="0" marR="7625" marL="76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zh-TW" sz="1200" u="none" cap="none" strike="noStrike">
                          <a:solidFill>
                            <a:srgbClr val="203864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69</a:t>
                      </a:r>
                      <a:endParaRPr/>
                    </a:p>
                  </a:txBody>
                  <a:tcPr marT="7625" marB="0" marR="7625" marL="76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zh-TW" sz="1200" u="none" cap="none" strike="noStrike">
                          <a:solidFill>
                            <a:srgbClr val="203864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PASTRY</a:t>
                      </a:r>
                      <a:endParaRPr/>
                    </a:p>
                  </a:txBody>
                  <a:tcPr marT="7625" marB="0" marR="7625" marL="76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zh-TW" sz="1200" u="none" cap="none" strike="noStrike">
                          <a:solidFill>
                            <a:srgbClr val="203864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Private</a:t>
                      </a:r>
                      <a:endParaRPr/>
                    </a:p>
                  </a:txBody>
                  <a:tcPr marT="7625" marB="0" marR="7625" marL="76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zh-TW" sz="1200" u="none" cap="none" strike="noStrike">
                          <a:solidFill>
                            <a:srgbClr val="203864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BREAD</a:t>
                      </a:r>
                      <a:endParaRPr/>
                    </a:p>
                  </a:txBody>
                  <a:tcPr marT="7625" marB="0" marR="7625" marL="76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zh-TW" sz="1200" u="none" cap="none" strike="noStrike">
                          <a:solidFill>
                            <a:srgbClr val="203864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BREAD:ITALIAN/FRENCH</a:t>
                      </a:r>
                      <a:endParaRPr/>
                    </a:p>
                  </a:txBody>
                  <a:tcPr marT="7625" marB="0" marR="7625" marL="76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zh-TW" sz="1200" u="none" cap="none" strike="noStrike">
                          <a:solidFill>
                            <a:srgbClr val="203864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 </a:t>
                      </a:r>
                      <a:endParaRPr/>
                    </a:p>
                  </a:txBody>
                  <a:tcPr marT="7625" marB="0" marR="7625" marL="7625" anchor="ctr"/>
                </a:tc>
              </a:tr>
              <a:tr h="4036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zh-TW" sz="1200" u="none" cap="none" strike="noStrike">
                          <a:solidFill>
                            <a:srgbClr val="203864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26190</a:t>
                      </a:r>
                      <a:endParaRPr/>
                    </a:p>
                  </a:txBody>
                  <a:tcPr marT="7625" marB="0" marR="7625" marL="76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zh-TW" sz="1200" u="none" cap="none" strike="noStrike">
                          <a:solidFill>
                            <a:srgbClr val="203864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69</a:t>
                      </a:r>
                      <a:endParaRPr/>
                    </a:p>
                  </a:txBody>
                  <a:tcPr marT="7625" marB="0" marR="7625" marL="76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zh-TW" sz="1200" u="none" cap="none" strike="noStrike">
                          <a:solidFill>
                            <a:srgbClr val="203864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GROCERY</a:t>
                      </a:r>
                      <a:endParaRPr/>
                    </a:p>
                  </a:txBody>
                  <a:tcPr marT="7625" marB="0" marR="7625" marL="76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zh-TW" sz="1200" u="none" cap="none" strike="noStrike">
                          <a:solidFill>
                            <a:srgbClr val="203864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Private</a:t>
                      </a:r>
                      <a:endParaRPr/>
                    </a:p>
                  </a:txBody>
                  <a:tcPr marT="7625" marB="0" marR="7625" marL="76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zh-TW" sz="1200" u="none" cap="none" strike="noStrike">
                          <a:solidFill>
                            <a:srgbClr val="203864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FRUIT - SHELF STABLE</a:t>
                      </a:r>
                      <a:endParaRPr/>
                    </a:p>
                  </a:txBody>
                  <a:tcPr marT="7625" marB="0" marR="7625" marL="76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zh-TW" sz="1200" u="none" cap="none" strike="noStrike">
                          <a:solidFill>
                            <a:srgbClr val="203864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APPLE SAUCE</a:t>
                      </a:r>
                      <a:endParaRPr/>
                    </a:p>
                  </a:txBody>
                  <a:tcPr marT="7625" marB="0" marR="7625" marL="76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zh-TW" sz="1200" u="none" cap="none" strike="noStrike">
                          <a:solidFill>
                            <a:srgbClr val="203864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50 OZ</a:t>
                      </a:r>
                      <a:endParaRPr/>
                    </a:p>
                  </a:txBody>
                  <a:tcPr marT="7625" marB="0" marR="7625" marL="7625" anchor="ctr"/>
                </a:tc>
              </a:tr>
              <a:tr h="4036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zh-TW" sz="1200" u="none" cap="none" strike="noStrike">
                          <a:solidFill>
                            <a:srgbClr val="203864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26355</a:t>
                      </a:r>
                      <a:endParaRPr/>
                    </a:p>
                  </a:txBody>
                  <a:tcPr marT="7625" marB="0" marR="7625" marL="76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zh-TW" sz="1200" u="none" cap="none" strike="noStrike">
                          <a:solidFill>
                            <a:srgbClr val="203864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69</a:t>
                      </a:r>
                      <a:endParaRPr/>
                    </a:p>
                  </a:txBody>
                  <a:tcPr marT="7625" marB="0" marR="7625" marL="76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zh-TW" sz="1200" u="none" cap="none" strike="noStrike">
                          <a:solidFill>
                            <a:srgbClr val="203864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GROCERY</a:t>
                      </a:r>
                      <a:endParaRPr/>
                    </a:p>
                  </a:txBody>
                  <a:tcPr marT="7625" marB="0" marR="7625" marL="76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zh-TW" sz="1200" u="none" cap="none" strike="noStrike">
                          <a:solidFill>
                            <a:srgbClr val="203864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Private</a:t>
                      </a:r>
                      <a:endParaRPr/>
                    </a:p>
                  </a:txBody>
                  <a:tcPr marT="7625" marB="0" marR="7625" marL="76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zh-TW" sz="1200" u="none" cap="none" strike="noStrike">
                          <a:solidFill>
                            <a:srgbClr val="203864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COOKIES/CONES</a:t>
                      </a:r>
                      <a:endParaRPr/>
                    </a:p>
                  </a:txBody>
                  <a:tcPr marT="7625" marB="0" marR="7625" marL="76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zh-TW" sz="1200" u="none" cap="none" strike="noStrike">
                          <a:solidFill>
                            <a:srgbClr val="203864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SPECIALTY COOKIES</a:t>
                      </a:r>
                      <a:endParaRPr/>
                    </a:p>
                  </a:txBody>
                  <a:tcPr marT="7625" marB="0" marR="7625" marL="76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zh-TW" sz="1200" u="none" cap="none" strike="noStrike">
                          <a:solidFill>
                            <a:srgbClr val="203864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14 OZ</a:t>
                      </a:r>
                      <a:endParaRPr/>
                    </a:p>
                  </a:txBody>
                  <a:tcPr marT="7625" marB="0" marR="7625" marL="7625" anchor="ctr"/>
                </a:tc>
              </a:tr>
            </a:tbl>
          </a:graphicData>
        </a:graphic>
      </p:graphicFrame>
      <p:sp>
        <p:nvSpPr>
          <p:cNvPr id="467" name="Google Shape;467;p13"/>
          <p:cNvSpPr txBox="1"/>
          <p:nvPr/>
        </p:nvSpPr>
        <p:spPr>
          <a:xfrm>
            <a:off x="5507751" y="2071919"/>
            <a:ext cx="2312261" cy="33855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600">
                <a:solidFill>
                  <a:srgbClr val="323F4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資料同質性分類多</a:t>
            </a:r>
            <a:endParaRPr/>
          </a:p>
        </p:txBody>
      </p:sp>
      <p:sp>
        <p:nvSpPr>
          <p:cNvPr id="468" name="Google Shape;468;p13"/>
          <p:cNvSpPr txBox="1"/>
          <p:nvPr/>
        </p:nvSpPr>
        <p:spPr>
          <a:xfrm>
            <a:off x="5507751" y="2513985"/>
            <a:ext cx="2312261" cy="33855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600">
                <a:solidFill>
                  <a:srgbClr val="323F4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有產品編號無對應商品</a:t>
            </a:r>
            <a:endParaRPr/>
          </a:p>
        </p:txBody>
      </p:sp>
      <p:sp>
        <p:nvSpPr>
          <p:cNvPr id="469" name="Google Shape;469;p13"/>
          <p:cNvSpPr txBox="1"/>
          <p:nvPr/>
        </p:nvSpPr>
        <p:spPr>
          <a:xfrm>
            <a:off x="5507750" y="2981244"/>
            <a:ext cx="2312261" cy="33855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600">
                <a:solidFill>
                  <a:srgbClr val="323F4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無太多資訊對應商品</a:t>
            </a:r>
            <a:endParaRPr/>
          </a:p>
        </p:txBody>
      </p:sp>
      <p:sp>
        <p:nvSpPr>
          <p:cNvPr id="470" name="Google Shape;470;p13"/>
          <p:cNvSpPr txBox="1"/>
          <p:nvPr/>
        </p:nvSpPr>
        <p:spPr>
          <a:xfrm>
            <a:off x="5406241" y="1375473"/>
            <a:ext cx="1800460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600">
                <a:solidFill>
                  <a:srgbClr val="4285F4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檢索資料後發現</a:t>
            </a:r>
            <a:endParaRPr/>
          </a:p>
        </p:txBody>
      </p:sp>
      <p:sp>
        <p:nvSpPr>
          <p:cNvPr id="471" name="Google Shape;471;p13"/>
          <p:cNvSpPr/>
          <p:nvPr/>
        </p:nvSpPr>
        <p:spPr>
          <a:xfrm>
            <a:off x="5162960" y="1791484"/>
            <a:ext cx="2947912" cy="1771234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70C0"/>
            </a:solidFill>
            <a:prstDash val="lgDashDot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2" name="Google Shape;472;p13"/>
          <p:cNvSpPr/>
          <p:nvPr/>
        </p:nvSpPr>
        <p:spPr>
          <a:xfrm>
            <a:off x="623888" y="1370488"/>
            <a:ext cx="260359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1F3864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使用情境: </a:t>
            </a:r>
            <a:r>
              <a:rPr lang="zh-TW" sz="1800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推薦</a:t>
            </a:r>
            <a:r>
              <a:rPr lang="zh-TW" sz="1800">
                <a:solidFill>
                  <a:srgbClr val="1F3864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顧客產品</a:t>
            </a:r>
            <a:endParaRPr sz="1800">
              <a:solidFill>
                <a:srgbClr val="1F3864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473" name="Google Shape;473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810832">
            <a:off x="5187260" y="1404427"/>
            <a:ext cx="288295" cy="288295"/>
          </a:xfrm>
          <a:prstGeom prst="rect">
            <a:avLst/>
          </a:prstGeom>
          <a:noFill/>
          <a:ln>
            <a:noFill/>
          </a:ln>
        </p:spPr>
      </p:pic>
      <p:sp>
        <p:nvSpPr>
          <p:cNvPr id="474" name="Google Shape;474;p13"/>
          <p:cNvSpPr/>
          <p:nvPr/>
        </p:nvSpPr>
        <p:spPr>
          <a:xfrm>
            <a:off x="750141" y="6193267"/>
            <a:ext cx="8937035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800" u="sng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https://www.kaggle.com/frtgnn/dunnhumby-the-completejourney?select=product.csv</a:t>
            </a:r>
            <a:endParaRPr sz="8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14"/>
          <p:cNvSpPr/>
          <p:nvPr/>
        </p:nvSpPr>
        <p:spPr>
          <a:xfrm>
            <a:off x="623888" y="887205"/>
            <a:ext cx="390290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800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E </a:t>
            </a:r>
            <a:r>
              <a:rPr b="1" lang="zh-TW" sz="280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T L – Extract </a:t>
            </a:r>
            <a:endParaRPr b="0" sz="200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80" name="Google Shape;480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86349" y="1904528"/>
            <a:ext cx="883666" cy="1173803"/>
          </a:xfrm>
          <a:prstGeom prst="rect">
            <a:avLst/>
          </a:prstGeom>
          <a:noFill/>
          <a:ln>
            <a:noFill/>
          </a:ln>
        </p:spPr>
      </p:pic>
      <p:pic>
        <p:nvPicPr>
          <p:cNvPr id="481" name="Google Shape;481;p14"/>
          <p:cNvPicPr preferRelativeResize="0"/>
          <p:nvPr/>
        </p:nvPicPr>
        <p:blipFill rotWithShape="1">
          <a:blip r:embed="rId4">
            <a:alphaModFix/>
          </a:blip>
          <a:srcRect b="0" l="0" r="34289" t="0"/>
          <a:stretch/>
        </p:blipFill>
        <p:spPr>
          <a:xfrm>
            <a:off x="3421278" y="2711273"/>
            <a:ext cx="1835532" cy="544483"/>
          </a:xfrm>
          <a:prstGeom prst="rect">
            <a:avLst/>
          </a:prstGeom>
          <a:noFill/>
          <a:ln>
            <a:noFill/>
          </a:ln>
        </p:spPr>
      </p:pic>
      <p:pic>
        <p:nvPicPr>
          <p:cNvPr id="482" name="Google Shape;482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191739" y="1814520"/>
            <a:ext cx="2294610" cy="676910"/>
          </a:xfrm>
          <a:prstGeom prst="rect">
            <a:avLst/>
          </a:prstGeom>
          <a:noFill/>
          <a:ln>
            <a:noFill/>
          </a:ln>
        </p:spPr>
      </p:pic>
      <p:sp>
        <p:nvSpPr>
          <p:cNvPr id="483" name="Google Shape;483;p14"/>
          <p:cNvSpPr/>
          <p:nvPr/>
        </p:nvSpPr>
        <p:spPr>
          <a:xfrm>
            <a:off x="2973725" y="1640939"/>
            <a:ext cx="3632432" cy="1853968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70C0"/>
            </a:solidFill>
            <a:prstDash val="lgDashDot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84" name="Google Shape;484;p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09599" y="2254119"/>
            <a:ext cx="1030133" cy="397866"/>
          </a:xfrm>
          <a:prstGeom prst="rect">
            <a:avLst/>
          </a:prstGeom>
          <a:noFill/>
          <a:ln>
            <a:noFill/>
          </a:ln>
        </p:spPr>
      </p:pic>
      <p:sp>
        <p:nvSpPr>
          <p:cNvPr id="485" name="Google Shape;485;p14"/>
          <p:cNvSpPr/>
          <p:nvPr/>
        </p:nvSpPr>
        <p:spPr>
          <a:xfrm>
            <a:off x="1029728" y="2647738"/>
            <a:ext cx="110799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800">
                <a:solidFill>
                  <a:srgbClr val="37BAE8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產品分類</a:t>
            </a:r>
            <a:endParaRPr b="1" sz="1800">
              <a:solidFill>
                <a:srgbClr val="37BAE8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86" name="Google Shape;486;p14"/>
          <p:cNvSpPr/>
          <p:nvPr/>
        </p:nvSpPr>
        <p:spPr>
          <a:xfrm rot="5400000">
            <a:off x="2367170" y="2475404"/>
            <a:ext cx="324105" cy="279401"/>
          </a:xfrm>
          <a:prstGeom prst="triangle">
            <a:avLst>
              <a:gd fmla="val 50000" name="adj"/>
            </a:avLst>
          </a:prstGeom>
          <a:solidFill>
            <a:srgbClr val="0070C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7" name="Google Shape;487;p14"/>
          <p:cNvSpPr/>
          <p:nvPr/>
        </p:nvSpPr>
        <p:spPr>
          <a:xfrm>
            <a:off x="4036768" y="1169388"/>
            <a:ext cx="133882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800">
                <a:solidFill>
                  <a:srgbClr val="37BAE8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關鍵字搜索</a:t>
            </a:r>
            <a:endParaRPr/>
          </a:p>
        </p:txBody>
      </p:sp>
      <p:sp>
        <p:nvSpPr>
          <p:cNvPr id="488" name="Google Shape;488;p14"/>
          <p:cNvSpPr/>
          <p:nvPr/>
        </p:nvSpPr>
        <p:spPr>
          <a:xfrm rot="5400000">
            <a:off x="6813344" y="2482000"/>
            <a:ext cx="324105" cy="279401"/>
          </a:xfrm>
          <a:prstGeom prst="triangle">
            <a:avLst>
              <a:gd fmla="val 50000" name="adj"/>
            </a:avLst>
          </a:prstGeom>
          <a:solidFill>
            <a:srgbClr val="0070C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9" name="Google Shape;489;p14"/>
          <p:cNvSpPr/>
          <p:nvPr/>
        </p:nvSpPr>
        <p:spPr>
          <a:xfrm rot="5400000">
            <a:off x="8817028" y="2530651"/>
            <a:ext cx="324105" cy="279401"/>
          </a:xfrm>
          <a:prstGeom prst="triangle">
            <a:avLst>
              <a:gd fmla="val 50000" name="adj"/>
            </a:avLst>
          </a:prstGeom>
          <a:solidFill>
            <a:srgbClr val="0070C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90" name="Google Shape;490;p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277216" y="2351155"/>
            <a:ext cx="1911991" cy="63733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1" name="Google Shape;491;p14"/>
          <p:cNvGrpSpPr/>
          <p:nvPr/>
        </p:nvGrpSpPr>
        <p:grpSpPr>
          <a:xfrm>
            <a:off x="1383637" y="3807790"/>
            <a:ext cx="2732089" cy="2738191"/>
            <a:chOff x="1383637" y="3612479"/>
            <a:chExt cx="2732089" cy="2738191"/>
          </a:xfrm>
        </p:grpSpPr>
        <p:cxnSp>
          <p:nvCxnSpPr>
            <p:cNvPr id="492" name="Google Shape;492;p14"/>
            <p:cNvCxnSpPr>
              <a:stCxn id="493" idx="3"/>
            </p:cNvCxnSpPr>
            <p:nvPr/>
          </p:nvCxnSpPr>
          <p:spPr>
            <a:xfrm flipH="1">
              <a:off x="2185598" y="4919442"/>
              <a:ext cx="741600" cy="615300"/>
            </a:xfrm>
            <a:prstGeom prst="straightConnector1">
              <a:avLst/>
            </a:prstGeom>
            <a:noFill/>
            <a:ln cap="flat" cmpd="sng" w="19050">
              <a:solidFill>
                <a:srgbClr val="FFC0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94" name="Google Shape;494;p14"/>
            <p:cNvCxnSpPr>
              <a:stCxn id="493" idx="3"/>
            </p:cNvCxnSpPr>
            <p:nvPr/>
          </p:nvCxnSpPr>
          <p:spPr>
            <a:xfrm flipH="1">
              <a:off x="2843798" y="4919442"/>
              <a:ext cx="83400" cy="615300"/>
            </a:xfrm>
            <a:prstGeom prst="straightConnector1">
              <a:avLst/>
            </a:prstGeom>
            <a:noFill/>
            <a:ln cap="flat" cmpd="sng" w="19050">
              <a:solidFill>
                <a:srgbClr val="FFC0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95" name="Google Shape;495;p14"/>
            <p:cNvCxnSpPr/>
            <p:nvPr/>
          </p:nvCxnSpPr>
          <p:spPr>
            <a:xfrm>
              <a:off x="2960754" y="4897443"/>
              <a:ext cx="490431" cy="637247"/>
            </a:xfrm>
            <a:prstGeom prst="straightConnector1">
              <a:avLst/>
            </a:prstGeom>
            <a:noFill/>
            <a:ln cap="flat" cmpd="sng" w="19050">
              <a:solidFill>
                <a:srgbClr val="FFC0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493" name="Google Shape;493;p14"/>
            <p:cNvSpPr/>
            <p:nvPr/>
          </p:nvSpPr>
          <p:spPr>
            <a:xfrm>
              <a:off x="2506441" y="4526350"/>
              <a:ext cx="1065930" cy="393092"/>
            </a:xfrm>
            <a:prstGeom prst="cube">
              <a:avLst>
                <a:gd fmla="val 57090" name="adj"/>
              </a:avLst>
            </a:prstGeom>
            <a:solidFill>
              <a:srgbClr val="37BAE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6" name="Google Shape;496;p14"/>
            <p:cNvSpPr/>
            <p:nvPr/>
          </p:nvSpPr>
          <p:spPr>
            <a:xfrm>
              <a:off x="2590331" y="4329952"/>
              <a:ext cx="1065930" cy="393092"/>
            </a:xfrm>
            <a:prstGeom prst="cube">
              <a:avLst>
                <a:gd fmla="val 57090" name="adj"/>
              </a:avLst>
            </a:prstGeom>
            <a:solidFill>
              <a:srgbClr val="37BAE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7" name="Google Shape;497;p14"/>
            <p:cNvSpPr txBox="1"/>
            <p:nvPr/>
          </p:nvSpPr>
          <p:spPr>
            <a:xfrm>
              <a:off x="1803465" y="3612479"/>
              <a:ext cx="2312261" cy="338554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600">
                  <a:solidFill>
                    <a:srgbClr val="323F4F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使用多線程加速爬取</a:t>
              </a:r>
              <a:endParaRPr/>
            </a:p>
          </p:txBody>
        </p:sp>
        <p:sp>
          <p:nvSpPr>
            <p:cNvPr id="498" name="Google Shape;498;p14"/>
            <p:cNvSpPr/>
            <p:nvPr/>
          </p:nvSpPr>
          <p:spPr>
            <a:xfrm>
              <a:off x="2650922" y="4121311"/>
              <a:ext cx="1065930" cy="393092"/>
            </a:xfrm>
            <a:prstGeom prst="cube">
              <a:avLst>
                <a:gd fmla="val 57090" name="adj"/>
              </a:avLst>
            </a:prstGeom>
            <a:solidFill>
              <a:srgbClr val="37BAE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" name="Google Shape;499;p14"/>
            <p:cNvSpPr/>
            <p:nvPr/>
          </p:nvSpPr>
          <p:spPr>
            <a:xfrm>
              <a:off x="1853709" y="5446595"/>
              <a:ext cx="542225" cy="453850"/>
            </a:xfrm>
            <a:prstGeom prst="cube">
              <a:avLst>
                <a:gd fmla="val 42078" name="adj"/>
              </a:avLst>
            </a:prstGeom>
            <a:solidFill>
              <a:srgbClr val="FFC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" name="Google Shape;500;p14"/>
            <p:cNvSpPr/>
            <p:nvPr/>
          </p:nvSpPr>
          <p:spPr>
            <a:xfrm>
              <a:off x="2530737" y="5422261"/>
              <a:ext cx="542225" cy="453850"/>
            </a:xfrm>
            <a:prstGeom prst="cube">
              <a:avLst>
                <a:gd fmla="val 42078" name="adj"/>
              </a:avLst>
            </a:prstGeom>
            <a:solidFill>
              <a:srgbClr val="FFC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1" name="Google Shape;501;p14"/>
            <p:cNvSpPr/>
            <p:nvPr/>
          </p:nvSpPr>
          <p:spPr>
            <a:xfrm>
              <a:off x="3180072" y="5422261"/>
              <a:ext cx="542225" cy="453850"/>
            </a:xfrm>
            <a:prstGeom prst="cube">
              <a:avLst>
                <a:gd fmla="val 42078" name="adj"/>
              </a:avLst>
            </a:prstGeom>
            <a:solidFill>
              <a:srgbClr val="FFC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2" name="Google Shape;502;p14"/>
            <p:cNvSpPr/>
            <p:nvPr/>
          </p:nvSpPr>
          <p:spPr>
            <a:xfrm>
              <a:off x="1383637" y="4973204"/>
              <a:ext cx="1332416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600">
                  <a:solidFill>
                    <a:srgbClr val="0070C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分配5條線程</a:t>
              </a:r>
              <a:endParaRPr/>
            </a:p>
          </p:txBody>
        </p:sp>
        <p:sp>
          <p:nvSpPr>
            <p:cNvPr id="503" name="Google Shape;503;p14"/>
            <p:cNvSpPr/>
            <p:nvPr/>
          </p:nvSpPr>
          <p:spPr>
            <a:xfrm>
              <a:off x="1920168" y="6012116"/>
              <a:ext cx="1826142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600">
                  <a:solidFill>
                    <a:srgbClr val="0070C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大幅縮短爬取時間</a:t>
              </a:r>
              <a:endParaRPr/>
            </a:p>
          </p:txBody>
        </p:sp>
      </p:grpSp>
      <p:pic>
        <p:nvPicPr>
          <p:cNvPr id="504" name="Google Shape;504;p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370823" y="2070683"/>
            <a:ext cx="1154109" cy="1154109"/>
          </a:xfrm>
          <a:prstGeom prst="rect">
            <a:avLst/>
          </a:prstGeom>
          <a:noFill/>
          <a:ln>
            <a:noFill/>
          </a:ln>
        </p:spPr>
      </p:pic>
      <p:sp>
        <p:nvSpPr>
          <p:cNvPr id="505" name="Google Shape;505;p14"/>
          <p:cNvSpPr/>
          <p:nvPr/>
        </p:nvSpPr>
        <p:spPr>
          <a:xfrm>
            <a:off x="7377103" y="1602432"/>
            <a:ext cx="110799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800">
                <a:solidFill>
                  <a:srgbClr val="37BAE8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原始資料</a:t>
            </a:r>
            <a:endParaRPr/>
          </a:p>
        </p:txBody>
      </p:sp>
      <p:grpSp>
        <p:nvGrpSpPr>
          <p:cNvPr id="506" name="Google Shape;506;p14"/>
          <p:cNvGrpSpPr/>
          <p:nvPr/>
        </p:nvGrpSpPr>
        <p:grpSpPr>
          <a:xfrm>
            <a:off x="5977763" y="3807790"/>
            <a:ext cx="3963896" cy="2302484"/>
            <a:chOff x="5977763" y="3612479"/>
            <a:chExt cx="3963896" cy="2302484"/>
          </a:xfrm>
        </p:grpSpPr>
        <p:grpSp>
          <p:nvGrpSpPr>
            <p:cNvPr id="507" name="Google Shape;507;p14"/>
            <p:cNvGrpSpPr/>
            <p:nvPr/>
          </p:nvGrpSpPr>
          <p:grpSpPr>
            <a:xfrm>
              <a:off x="6686510" y="3612479"/>
              <a:ext cx="2312261" cy="338554"/>
              <a:chOff x="6241893" y="3838982"/>
              <a:chExt cx="2312261" cy="338554"/>
            </a:xfrm>
          </p:grpSpPr>
          <p:sp>
            <p:nvSpPr>
              <p:cNvPr id="508" name="Google Shape;508;p14"/>
              <p:cNvSpPr txBox="1"/>
              <p:nvPr/>
            </p:nvSpPr>
            <p:spPr>
              <a:xfrm>
                <a:off x="6241893" y="3838982"/>
                <a:ext cx="2312261" cy="338554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zh-TW" sz="1600">
                    <a:solidFill>
                      <a:srgbClr val="323F4F"/>
                    </a:solidFill>
                    <a:latin typeface="Microsoft JhengHei"/>
                    <a:ea typeface="Microsoft JhengHei"/>
                    <a:cs typeface="Microsoft JhengHei"/>
                    <a:sym typeface="Microsoft JhengHei"/>
                  </a:rPr>
                  <a:t>       被阻擋IP</a:t>
                </a:r>
                <a:endParaRPr b="1" sz="1600">
                  <a:solidFill>
                    <a:srgbClr val="323F4F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endParaRPr>
              </a:p>
            </p:txBody>
          </p:sp>
          <p:pic>
            <p:nvPicPr>
              <p:cNvPr id="509" name="Google Shape;509;p14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34289" t="0"/>
              <a:stretch/>
            </p:blipFill>
            <p:spPr>
              <a:xfrm>
                <a:off x="6303489" y="3926375"/>
                <a:ext cx="790140" cy="23438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510" name="Google Shape;510;p14"/>
            <p:cNvSpPr/>
            <p:nvPr/>
          </p:nvSpPr>
          <p:spPr>
            <a:xfrm>
              <a:off x="6261362" y="5330188"/>
              <a:ext cx="3248005" cy="5847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600">
                  <a:solidFill>
                    <a:srgbClr val="0070C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透過IP網每次爬取更換IP</a:t>
              </a:r>
              <a:endParaRPr/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600">
                  <a:solidFill>
                    <a:srgbClr val="0070C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防止同一組IP大量對網站進行訪問</a:t>
              </a:r>
              <a:endParaRPr/>
            </a:p>
          </p:txBody>
        </p:sp>
        <p:pic>
          <p:nvPicPr>
            <p:cNvPr id="511" name="Google Shape;511;p14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5977764" y="4042025"/>
              <a:ext cx="3963895" cy="103116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12" name="Google Shape;512;p14"/>
            <p:cNvSpPr/>
            <p:nvPr/>
          </p:nvSpPr>
          <p:spPr>
            <a:xfrm>
              <a:off x="5977763" y="4038425"/>
              <a:ext cx="1324801" cy="1097197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rgbClr val="C00000"/>
              </a:solidFill>
              <a:prstDash val="lgDashDot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513" name="Google Shape;513;p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9641918" y="2354102"/>
            <a:ext cx="373613" cy="224168"/>
          </a:xfrm>
          <a:prstGeom prst="rect">
            <a:avLst/>
          </a:prstGeom>
          <a:noFill/>
          <a:ln>
            <a:noFill/>
          </a:ln>
        </p:spPr>
      </p:pic>
      <p:sp>
        <p:nvSpPr>
          <p:cNvPr id="514" name="Google Shape;514;p14"/>
          <p:cNvSpPr/>
          <p:nvPr/>
        </p:nvSpPr>
        <p:spPr>
          <a:xfrm>
            <a:off x="36150" y="-577457"/>
            <a:ext cx="1124694" cy="33855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600">
                <a:solidFill>
                  <a:srgbClr val="323F4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有動畫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4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15"/>
          <p:cNvSpPr/>
          <p:nvPr/>
        </p:nvSpPr>
        <p:spPr>
          <a:xfrm>
            <a:off x="0" y="0"/>
            <a:ext cx="12192000" cy="723900"/>
          </a:xfrm>
          <a:prstGeom prst="rect">
            <a:avLst/>
          </a:prstGeom>
          <a:noFill/>
          <a:ln cap="flat" cmpd="sng" w="12700">
            <a:solidFill>
              <a:srgbClr val="31538F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0" name="Google Shape;520;p15"/>
          <p:cNvSpPr/>
          <p:nvPr/>
        </p:nvSpPr>
        <p:spPr>
          <a:xfrm rot="5400000">
            <a:off x="-3206750" y="3206750"/>
            <a:ext cx="6858000" cy="444500"/>
          </a:xfrm>
          <a:prstGeom prst="rect">
            <a:avLst/>
          </a:prstGeom>
          <a:noFill/>
          <a:ln cap="flat" cmpd="sng" w="12700">
            <a:solidFill>
              <a:srgbClr val="31538F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1" name="Google Shape;521;p15"/>
          <p:cNvSpPr/>
          <p:nvPr/>
        </p:nvSpPr>
        <p:spPr>
          <a:xfrm rot="5400000">
            <a:off x="8540750" y="3206750"/>
            <a:ext cx="6858000" cy="444500"/>
          </a:xfrm>
          <a:prstGeom prst="rect">
            <a:avLst/>
          </a:prstGeom>
          <a:noFill/>
          <a:ln cap="flat" cmpd="sng" w="12700">
            <a:solidFill>
              <a:srgbClr val="31538F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2" name="Google Shape;522;p15"/>
          <p:cNvSpPr/>
          <p:nvPr/>
        </p:nvSpPr>
        <p:spPr>
          <a:xfrm rot="10800000">
            <a:off x="0" y="6578600"/>
            <a:ext cx="12192000" cy="279400"/>
          </a:xfrm>
          <a:prstGeom prst="rect">
            <a:avLst/>
          </a:prstGeom>
          <a:noFill/>
          <a:ln cap="flat" cmpd="sng" w="12700">
            <a:solidFill>
              <a:srgbClr val="31538F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3" name="Google Shape;523;p15"/>
          <p:cNvSpPr/>
          <p:nvPr/>
        </p:nvSpPr>
        <p:spPr>
          <a:xfrm>
            <a:off x="623888" y="887205"/>
            <a:ext cx="390290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80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E</a:t>
            </a:r>
            <a:r>
              <a:rPr b="1" lang="zh-TW" sz="2800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</a:t>
            </a:r>
            <a:r>
              <a:rPr b="1" lang="zh-TW" sz="2800">
                <a:solidFill>
                  <a:srgbClr val="ED7D3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T</a:t>
            </a:r>
            <a:r>
              <a:rPr b="1" lang="zh-TW" sz="280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L – Transform </a:t>
            </a:r>
            <a:endParaRPr b="0" sz="200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24" name="Google Shape;524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4311" y="2002025"/>
            <a:ext cx="5505569" cy="879980"/>
          </a:xfrm>
          <a:prstGeom prst="rect">
            <a:avLst/>
          </a:prstGeom>
          <a:noFill/>
          <a:ln>
            <a:noFill/>
          </a:ln>
        </p:spPr>
      </p:pic>
      <p:sp>
        <p:nvSpPr>
          <p:cNvPr id="525" name="Google Shape;525;p15"/>
          <p:cNvSpPr/>
          <p:nvPr/>
        </p:nvSpPr>
        <p:spPr>
          <a:xfrm>
            <a:off x="1967999" y="1383794"/>
            <a:ext cx="2359798" cy="3504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800">
                <a:solidFill>
                  <a:srgbClr val="37BAE8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將數值型遺漏值做補值</a:t>
            </a:r>
            <a:endParaRPr/>
          </a:p>
        </p:txBody>
      </p:sp>
      <p:sp>
        <p:nvSpPr>
          <p:cNvPr id="526" name="Google Shape;526;p15"/>
          <p:cNvSpPr/>
          <p:nvPr/>
        </p:nvSpPr>
        <p:spPr>
          <a:xfrm>
            <a:off x="4294391" y="1939471"/>
            <a:ext cx="237530" cy="942534"/>
          </a:xfrm>
          <a:prstGeom prst="rect">
            <a:avLst/>
          </a:prstGeom>
          <a:noFill/>
          <a:ln cap="flat" cmpd="sng" w="28575">
            <a:solidFill>
              <a:srgbClr val="C00000"/>
            </a:solidFill>
            <a:prstDash val="dashDot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7" name="Google Shape;527;p15"/>
          <p:cNvSpPr txBox="1"/>
          <p:nvPr/>
        </p:nvSpPr>
        <p:spPr>
          <a:xfrm>
            <a:off x="967036" y="2590734"/>
            <a:ext cx="2380133" cy="30777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400">
                <a:solidFill>
                  <a:srgbClr val="323F4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採用範圍群組做平均數補值</a:t>
            </a:r>
            <a:endParaRPr/>
          </a:p>
        </p:txBody>
      </p:sp>
      <p:sp>
        <p:nvSpPr>
          <p:cNvPr id="528" name="Google Shape;528;p15"/>
          <p:cNvSpPr/>
          <p:nvPr/>
        </p:nvSpPr>
        <p:spPr>
          <a:xfrm>
            <a:off x="4320467" y="1442201"/>
            <a:ext cx="1191170" cy="29203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400">
                <a:solidFill>
                  <a:srgbClr val="37BAE8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遺失值 : 2278</a:t>
            </a:r>
            <a:endParaRPr b="1" sz="1400">
              <a:solidFill>
                <a:srgbClr val="37BAE8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529" name="Google Shape;529;p15"/>
          <p:cNvSpPr/>
          <p:nvPr/>
        </p:nvSpPr>
        <p:spPr>
          <a:xfrm rot="10800000">
            <a:off x="3347170" y="3013008"/>
            <a:ext cx="299848" cy="265109"/>
          </a:xfrm>
          <a:prstGeom prst="triangle">
            <a:avLst>
              <a:gd fmla="val 50000" name="adj"/>
            </a:avLst>
          </a:prstGeom>
          <a:solidFill>
            <a:srgbClr val="0070C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30" name="Google Shape;530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7207" y="3327627"/>
            <a:ext cx="5502673" cy="942534"/>
          </a:xfrm>
          <a:prstGeom prst="rect">
            <a:avLst/>
          </a:prstGeom>
          <a:noFill/>
          <a:ln>
            <a:noFill/>
          </a:ln>
        </p:spPr>
      </p:pic>
      <p:sp>
        <p:nvSpPr>
          <p:cNvPr id="531" name="Google Shape;531;p15"/>
          <p:cNvSpPr/>
          <p:nvPr/>
        </p:nvSpPr>
        <p:spPr>
          <a:xfrm>
            <a:off x="4271490" y="3280636"/>
            <a:ext cx="237530" cy="942534"/>
          </a:xfrm>
          <a:prstGeom prst="rect">
            <a:avLst/>
          </a:prstGeom>
          <a:noFill/>
          <a:ln cap="flat" cmpd="sng" w="28575">
            <a:solidFill>
              <a:srgbClr val="C00000"/>
            </a:solidFill>
            <a:prstDash val="dashDot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2" name="Google Shape;532;p15"/>
          <p:cNvSpPr/>
          <p:nvPr/>
        </p:nvSpPr>
        <p:spPr>
          <a:xfrm>
            <a:off x="2601646" y="4419945"/>
            <a:ext cx="162897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800">
                <a:solidFill>
                  <a:srgbClr val="37BAE8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清除特殊符號</a:t>
            </a:r>
            <a:endParaRPr/>
          </a:p>
        </p:txBody>
      </p:sp>
      <p:sp>
        <p:nvSpPr>
          <p:cNvPr id="533" name="Google Shape;533;p15"/>
          <p:cNvSpPr/>
          <p:nvPr/>
        </p:nvSpPr>
        <p:spPr>
          <a:xfrm>
            <a:off x="8307171" y="3175399"/>
            <a:ext cx="156966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800">
                <a:solidFill>
                  <a:srgbClr val="37BAE8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商品來源統計</a:t>
            </a:r>
            <a:endParaRPr/>
          </a:p>
        </p:txBody>
      </p:sp>
      <p:pic>
        <p:nvPicPr>
          <p:cNvPr id="534" name="Google Shape;534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69705" y="4864427"/>
            <a:ext cx="5373964" cy="1166150"/>
          </a:xfrm>
          <a:prstGeom prst="rect">
            <a:avLst/>
          </a:prstGeom>
          <a:noFill/>
          <a:ln>
            <a:noFill/>
          </a:ln>
        </p:spPr>
      </p:pic>
      <p:sp>
        <p:nvSpPr>
          <p:cNvPr id="535" name="Google Shape;535;p15"/>
          <p:cNvSpPr/>
          <p:nvPr/>
        </p:nvSpPr>
        <p:spPr>
          <a:xfrm>
            <a:off x="3274100" y="4967968"/>
            <a:ext cx="225769" cy="128471"/>
          </a:xfrm>
          <a:prstGeom prst="rect">
            <a:avLst/>
          </a:prstGeom>
          <a:noFill/>
          <a:ln cap="flat" cmpd="sng" w="28575">
            <a:solidFill>
              <a:srgbClr val="C00000"/>
            </a:solidFill>
            <a:prstDash val="dashDot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6" name="Google Shape;536;p15"/>
          <p:cNvSpPr/>
          <p:nvPr/>
        </p:nvSpPr>
        <p:spPr>
          <a:xfrm>
            <a:off x="3234284" y="5635774"/>
            <a:ext cx="225769" cy="128471"/>
          </a:xfrm>
          <a:prstGeom prst="rect">
            <a:avLst/>
          </a:prstGeom>
          <a:noFill/>
          <a:ln cap="flat" cmpd="sng" w="28575">
            <a:solidFill>
              <a:srgbClr val="C00000"/>
            </a:solidFill>
            <a:prstDash val="dashDot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7" name="Google Shape;537;p15"/>
          <p:cNvSpPr/>
          <p:nvPr/>
        </p:nvSpPr>
        <p:spPr>
          <a:xfrm>
            <a:off x="8388591" y="1364902"/>
            <a:ext cx="133882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800">
                <a:solidFill>
                  <a:srgbClr val="37BAE8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幣值統一化</a:t>
            </a:r>
            <a:endParaRPr/>
          </a:p>
        </p:txBody>
      </p:sp>
      <p:pic>
        <p:nvPicPr>
          <p:cNvPr id="538" name="Google Shape;538;p15"/>
          <p:cNvPicPr preferRelativeResize="0"/>
          <p:nvPr/>
        </p:nvPicPr>
        <p:blipFill rotWithShape="1">
          <a:blip r:embed="rId6">
            <a:alphaModFix/>
          </a:blip>
          <a:srcRect b="50976" l="0" r="0" t="0"/>
          <a:stretch/>
        </p:blipFill>
        <p:spPr>
          <a:xfrm>
            <a:off x="6772374" y="1753448"/>
            <a:ext cx="4675277" cy="1120856"/>
          </a:xfrm>
          <a:prstGeom prst="rect">
            <a:avLst/>
          </a:prstGeom>
          <a:noFill/>
          <a:ln>
            <a:noFill/>
          </a:ln>
        </p:spPr>
      </p:pic>
      <p:sp>
        <p:nvSpPr>
          <p:cNvPr id="539" name="Google Shape;539;p15"/>
          <p:cNvSpPr/>
          <p:nvPr/>
        </p:nvSpPr>
        <p:spPr>
          <a:xfrm>
            <a:off x="10222748" y="1940550"/>
            <a:ext cx="225769" cy="905509"/>
          </a:xfrm>
          <a:prstGeom prst="rect">
            <a:avLst/>
          </a:prstGeom>
          <a:noFill/>
          <a:ln cap="flat" cmpd="sng" w="28575">
            <a:solidFill>
              <a:srgbClr val="C00000"/>
            </a:solidFill>
            <a:prstDash val="dashDot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0" name="Google Shape;540;p15"/>
          <p:cNvSpPr txBox="1"/>
          <p:nvPr/>
        </p:nvSpPr>
        <p:spPr>
          <a:xfrm>
            <a:off x="6788658" y="2575031"/>
            <a:ext cx="1217503" cy="30777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400">
                <a:solidFill>
                  <a:srgbClr val="323F4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轉化成美金</a:t>
            </a:r>
            <a:endParaRPr/>
          </a:p>
        </p:txBody>
      </p:sp>
      <p:sp>
        <p:nvSpPr>
          <p:cNvPr id="541" name="Google Shape;541;p15"/>
          <p:cNvSpPr/>
          <p:nvPr/>
        </p:nvSpPr>
        <p:spPr>
          <a:xfrm>
            <a:off x="6472525" y="3022876"/>
            <a:ext cx="5127826" cy="3227004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70C0"/>
            </a:solidFill>
            <a:prstDash val="lgDashDot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42" name="Google Shape;542;p1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512341" y="3604429"/>
            <a:ext cx="2338696" cy="1985932"/>
          </a:xfrm>
          <a:prstGeom prst="rect">
            <a:avLst/>
          </a:prstGeom>
          <a:noFill/>
          <a:ln>
            <a:noFill/>
          </a:ln>
        </p:spPr>
      </p:pic>
      <p:pic>
        <p:nvPicPr>
          <p:cNvPr id="543" name="Google Shape;543;p1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9240937" y="3580214"/>
            <a:ext cx="2181358" cy="2010147"/>
          </a:xfrm>
          <a:prstGeom prst="rect">
            <a:avLst/>
          </a:prstGeom>
          <a:noFill/>
          <a:ln>
            <a:noFill/>
          </a:ln>
        </p:spPr>
      </p:pic>
      <p:sp>
        <p:nvSpPr>
          <p:cNvPr id="544" name="Google Shape;544;p15"/>
          <p:cNvSpPr/>
          <p:nvPr/>
        </p:nvSpPr>
        <p:spPr>
          <a:xfrm rot="5400000">
            <a:off x="8897414" y="4390391"/>
            <a:ext cx="299848" cy="265109"/>
          </a:xfrm>
          <a:prstGeom prst="triangle">
            <a:avLst>
              <a:gd fmla="val 50000" name="adj"/>
            </a:avLst>
          </a:prstGeom>
          <a:solidFill>
            <a:srgbClr val="0070C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5" name="Google Shape;545;p15"/>
          <p:cNvSpPr txBox="1"/>
          <p:nvPr/>
        </p:nvSpPr>
        <p:spPr>
          <a:xfrm>
            <a:off x="6785635" y="5709757"/>
            <a:ext cx="3518694" cy="30777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400">
                <a:solidFill>
                  <a:srgbClr val="323F4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清除重複值 再用Amazon補類別缺失值</a:t>
            </a:r>
            <a:endParaRPr/>
          </a:p>
        </p:txBody>
      </p:sp>
      <p:sp>
        <p:nvSpPr>
          <p:cNvPr id="546" name="Google Shape;546;p15"/>
          <p:cNvSpPr/>
          <p:nvPr/>
        </p:nvSpPr>
        <p:spPr>
          <a:xfrm>
            <a:off x="9543139" y="3666817"/>
            <a:ext cx="148470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400">
                <a:solidFill>
                  <a:srgbClr val="37BAE8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商品總數:91873</a:t>
            </a:r>
            <a:endParaRPr b="1" sz="1400">
              <a:solidFill>
                <a:srgbClr val="37BAE8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16"/>
          <p:cNvSpPr/>
          <p:nvPr/>
        </p:nvSpPr>
        <p:spPr>
          <a:xfrm>
            <a:off x="0" y="0"/>
            <a:ext cx="12192000" cy="723900"/>
          </a:xfrm>
          <a:prstGeom prst="rect">
            <a:avLst/>
          </a:prstGeom>
          <a:noFill/>
          <a:ln cap="flat" cmpd="sng" w="12700">
            <a:solidFill>
              <a:srgbClr val="31538F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2" name="Google Shape;552;p16"/>
          <p:cNvSpPr/>
          <p:nvPr/>
        </p:nvSpPr>
        <p:spPr>
          <a:xfrm rot="5400000">
            <a:off x="-3206750" y="3206750"/>
            <a:ext cx="6858000" cy="444500"/>
          </a:xfrm>
          <a:prstGeom prst="rect">
            <a:avLst/>
          </a:prstGeom>
          <a:noFill/>
          <a:ln cap="flat" cmpd="sng" w="12700">
            <a:solidFill>
              <a:srgbClr val="31538F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3" name="Google Shape;553;p16"/>
          <p:cNvSpPr/>
          <p:nvPr/>
        </p:nvSpPr>
        <p:spPr>
          <a:xfrm rot="5400000">
            <a:off x="8540750" y="3206750"/>
            <a:ext cx="6858000" cy="444500"/>
          </a:xfrm>
          <a:prstGeom prst="rect">
            <a:avLst/>
          </a:prstGeom>
          <a:noFill/>
          <a:ln cap="flat" cmpd="sng" w="12700">
            <a:solidFill>
              <a:srgbClr val="31538F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4" name="Google Shape;554;p16"/>
          <p:cNvSpPr/>
          <p:nvPr/>
        </p:nvSpPr>
        <p:spPr>
          <a:xfrm rot="10800000">
            <a:off x="0" y="6578600"/>
            <a:ext cx="12192000" cy="279400"/>
          </a:xfrm>
          <a:prstGeom prst="rect">
            <a:avLst/>
          </a:prstGeom>
          <a:noFill/>
          <a:ln cap="flat" cmpd="sng" w="12700">
            <a:solidFill>
              <a:srgbClr val="31538F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5" name="Google Shape;555;p16"/>
          <p:cNvSpPr/>
          <p:nvPr/>
        </p:nvSpPr>
        <p:spPr>
          <a:xfrm>
            <a:off x="623888" y="887205"/>
            <a:ext cx="390290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80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E</a:t>
            </a:r>
            <a:r>
              <a:rPr b="1" lang="zh-TW" sz="2800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</a:t>
            </a:r>
            <a:r>
              <a:rPr b="1" lang="zh-TW" sz="280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T </a:t>
            </a:r>
            <a:r>
              <a:rPr b="1" lang="zh-TW" sz="2800">
                <a:solidFill>
                  <a:srgbClr val="ED7D3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L</a:t>
            </a:r>
            <a:r>
              <a:rPr b="1" lang="zh-TW" sz="280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– Load </a:t>
            </a:r>
            <a:endParaRPr b="0" sz="200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56" name="Google Shape;556;p16"/>
          <p:cNvPicPr preferRelativeResize="0"/>
          <p:nvPr/>
        </p:nvPicPr>
        <p:blipFill rotWithShape="1">
          <a:blip r:embed="rId3">
            <a:alphaModFix/>
          </a:blip>
          <a:srcRect b="0" l="0" r="5159" t="0"/>
          <a:stretch/>
        </p:blipFill>
        <p:spPr>
          <a:xfrm>
            <a:off x="3352594" y="1453811"/>
            <a:ext cx="7403301" cy="1237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53512" y="1507899"/>
            <a:ext cx="1511863" cy="778610"/>
          </a:xfrm>
          <a:prstGeom prst="rect">
            <a:avLst/>
          </a:prstGeom>
          <a:noFill/>
          <a:ln>
            <a:noFill/>
          </a:ln>
        </p:spPr>
      </p:pic>
      <p:sp>
        <p:nvSpPr>
          <p:cNvPr id="558" name="Google Shape;558;p16"/>
          <p:cNvSpPr/>
          <p:nvPr/>
        </p:nvSpPr>
        <p:spPr>
          <a:xfrm>
            <a:off x="1580674" y="2372494"/>
            <a:ext cx="1484701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40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存入商品:91873</a:t>
            </a:r>
            <a:endParaRPr b="1" sz="1400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559" name="Google Shape;559;p16"/>
          <p:cNvSpPr txBox="1"/>
          <p:nvPr/>
        </p:nvSpPr>
        <p:spPr>
          <a:xfrm>
            <a:off x="908611" y="2883398"/>
            <a:ext cx="2312261" cy="33855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600">
                <a:solidFill>
                  <a:srgbClr val="323F4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資料庫建立</a:t>
            </a:r>
            <a:endParaRPr/>
          </a:p>
        </p:txBody>
      </p:sp>
      <p:sp>
        <p:nvSpPr>
          <p:cNvPr id="560" name="Google Shape;560;p16"/>
          <p:cNvSpPr/>
          <p:nvPr/>
        </p:nvSpPr>
        <p:spPr>
          <a:xfrm>
            <a:off x="873099" y="3329901"/>
            <a:ext cx="2988173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60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1. 製作參照圖表了解表格屬性</a:t>
            </a:r>
            <a:endParaRPr/>
          </a:p>
        </p:txBody>
      </p:sp>
      <p:sp>
        <p:nvSpPr>
          <p:cNvPr id="561" name="Google Shape;561;p16"/>
          <p:cNvSpPr/>
          <p:nvPr/>
        </p:nvSpPr>
        <p:spPr>
          <a:xfrm>
            <a:off x="873099" y="3689860"/>
            <a:ext cx="251703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80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2. 建立各個表格關聯性</a:t>
            </a:r>
            <a:endParaRPr/>
          </a:p>
        </p:txBody>
      </p:sp>
      <p:sp>
        <p:nvSpPr>
          <p:cNvPr id="562" name="Google Shape;562;p16"/>
          <p:cNvSpPr/>
          <p:nvPr/>
        </p:nvSpPr>
        <p:spPr>
          <a:xfrm>
            <a:off x="873099" y="4080598"/>
            <a:ext cx="205537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80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3. 正則化表格建立</a:t>
            </a:r>
            <a:endParaRPr/>
          </a:p>
        </p:txBody>
      </p:sp>
      <p:grpSp>
        <p:nvGrpSpPr>
          <p:cNvPr id="563" name="Google Shape;563;p16"/>
          <p:cNvGrpSpPr/>
          <p:nvPr/>
        </p:nvGrpSpPr>
        <p:grpSpPr>
          <a:xfrm>
            <a:off x="4184621" y="2873204"/>
            <a:ext cx="6419764" cy="3811870"/>
            <a:chOff x="3687472" y="2873204"/>
            <a:chExt cx="6419764" cy="3811870"/>
          </a:xfrm>
        </p:grpSpPr>
        <p:pic>
          <p:nvPicPr>
            <p:cNvPr id="564" name="Google Shape;564;p1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3687472" y="3052752"/>
              <a:ext cx="6419764" cy="363232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65" name="Google Shape;565;p16"/>
            <p:cNvSpPr/>
            <p:nvPr/>
          </p:nvSpPr>
          <p:spPr>
            <a:xfrm>
              <a:off x="4317068" y="2873204"/>
              <a:ext cx="543739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400">
                  <a:solidFill>
                    <a:srgbClr val="0070C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產品</a:t>
              </a:r>
              <a:endParaRPr/>
            </a:p>
          </p:txBody>
        </p:sp>
        <p:sp>
          <p:nvSpPr>
            <p:cNvPr id="566" name="Google Shape;566;p16"/>
            <p:cNvSpPr/>
            <p:nvPr/>
          </p:nvSpPr>
          <p:spPr>
            <a:xfrm>
              <a:off x="6366604" y="2873204"/>
              <a:ext cx="723275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400">
                  <a:solidFill>
                    <a:srgbClr val="0070C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購物籃</a:t>
              </a:r>
              <a:endParaRPr/>
            </a:p>
          </p:txBody>
        </p:sp>
        <p:sp>
          <p:nvSpPr>
            <p:cNvPr id="567" name="Google Shape;567;p16"/>
            <p:cNvSpPr/>
            <p:nvPr/>
          </p:nvSpPr>
          <p:spPr>
            <a:xfrm>
              <a:off x="8461707" y="2873204"/>
              <a:ext cx="902811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400">
                  <a:solidFill>
                    <a:srgbClr val="0070C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會員資料</a:t>
              </a:r>
              <a:endParaRPr/>
            </a:p>
          </p:txBody>
        </p:sp>
        <p:sp>
          <p:nvSpPr>
            <p:cNvPr id="568" name="Google Shape;568;p16"/>
            <p:cNvSpPr/>
            <p:nvPr/>
          </p:nvSpPr>
          <p:spPr>
            <a:xfrm>
              <a:off x="8417807" y="4911138"/>
              <a:ext cx="1082348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400">
                  <a:solidFill>
                    <a:srgbClr val="0070C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收銀檯現況</a:t>
              </a:r>
              <a:endParaRPr/>
            </a:p>
          </p:txBody>
        </p:sp>
        <p:sp>
          <p:nvSpPr>
            <p:cNvPr id="569" name="Google Shape;569;p16"/>
            <p:cNvSpPr/>
            <p:nvPr/>
          </p:nvSpPr>
          <p:spPr>
            <a:xfrm>
              <a:off x="6329738" y="4911138"/>
              <a:ext cx="902811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400">
                  <a:solidFill>
                    <a:srgbClr val="0070C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交易明細</a:t>
              </a:r>
              <a:endParaRPr/>
            </a:p>
          </p:txBody>
        </p:sp>
      </p:grpSp>
      <p:pic>
        <p:nvPicPr>
          <p:cNvPr id="570" name="Google Shape;570;p1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127754" y="1634194"/>
            <a:ext cx="373613" cy="2241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75" name="Google Shape;575;p17"/>
          <p:cNvCxnSpPr/>
          <p:nvPr/>
        </p:nvCxnSpPr>
        <p:spPr>
          <a:xfrm>
            <a:off x="3738072" y="2399118"/>
            <a:ext cx="2243700" cy="1089000"/>
          </a:xfrm>
          <a:prstGeom prst="bentConnector3">
            <a:avLst>
              <a:gd fmla="val 50000" name="adj1"/>
            </a:avLst>
          </a:prstGeom>
          <a:noFill/>
          <a:ln cap="flat" cmpd="sng" w="38100">
            <a:solidFill>
              <a:schemeClr val="accent4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576" name="Google Shape;576;p17"/>
          <p:cNvCxnSpPr/>
          <p:nvPr/>
        </p:nvCxnSpPr>
        <p:spPr>
          <a:xfrm rot="-5400000">
            <a:off x="3121744" y="4061300"/>
            <a:ext cx="2338200" cy="1119300"/>
          </a:xfrm>
          <a:prstGeom prst="bentConnector2">
            <a:avLst/>
          </a:prstGeom>
          <a:noFill/>
          <a:ln cap="flat" cmpd="sng" w="3810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77" name="Google Shape;577;p17"/>
          <p:cNvCxnSpPr>
            <a:stCxn id="578" idx="3"/>
          </p:cNvCxnSpPr>
          <p:nvPr/>
        </p:nvCxnSpPr>
        <p:spPr>
          <a:xfrm>
            <a:off x="3738071" y="3493826"/>
            <a:ext cx="1122000" cy="600"/>
          </a:xfrm>
          <a:prstGeom prst="bentConnector3">
            <a:avLst>
              <a:gd fmla="val 50000" name="adj1"/>
            </a:avLst>
          </a:prstGeom>
          <a:noFill/>
          <a:ln cap="flat" cmpd="sng" w="3810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79" name="Google Shape;579;p17"/>
          <p:cNvCxnSpPr/>
          <p:nvPr/>
        </p:nvCxnSpPr>
        <p:spPr>
          <a:xfrm>
            <a:off x="3738071" y="4620916"/>
            <a:ext cx="1122000" cy="600"/>
          </a:xfrm>
          <a:prstGeom prst="bentConnector3">
            <a:avLst>
              <a:gd fmla="val 50000" name="adj1"/>
            </a:avLst>
          </a:prstGeom>
          <a:noFill/>
          <a:ln cap="flat" cmpd="sng" w="3810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80" name="Google Shape;580;p17"/>
          <p:cNvSpPr/>
          <p:nvPr/>
        </p:nvSpPr>
        <p:spPr>
          <a:xfrm>
            <a:off x="0" y="0"/>
            <a:ext cx="12192000" cy="723900"/>
          </a:xfrm>
          <a:prstGeom prst="rect">
            <a:avLst/>
          </a:prstGeom>
          <a:noFill/>
          <a:ln cap="flat" cmpd="sng" w="12700">
            <a:solidFill>
              <a:srgbClr val="31538F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1" name="Google Shape;581;p17"/>
          <p:cNvSpPr/>
          <p:nvPr/>
        </p:nvSpPr>
        <p:spPr>
          <a:xfrm rot="5400000">
            <a:off x="-3206750" y="3206750"/>
            <a:ext cx="6858000" cy="444500"/>
          </a:xfrm>
          <a:prstGeom prst="rect">
            <a:avLst/>
          </a:prstGeom>
          <a:noFill/>
          <a:ln cap="flat" cmpd="sng" w="12700">
            <a:solidFill>
              <a:srgbClr val="31538F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2" name="Google Shape;582;p17"/>
          <p:cNvSpPr/>
          <p:nvPr/>
        </p:nvSpPr>
        <p:spPr>
          <a:xfrm rot="5400000">
            <a:off x="8540750" y="3206750"/>
            <a:ext cx="6858000" cy="444500"/>
          </a:xfrm>
          <a:prstGeom prst="rect">
            <a:avLst/>
          </a:prstGeom>
          <a:noFill/>
          <a:ln cap="flat" cmpd="sng" w="12700">
            <a:solidFill>
              <a:srgbClr val="31538F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3" name="Google Shape;583;p17"/>
          <p:cNvSpPr/>
          <p:nvPr/>
        </p:nvSpPr>
        <p:spPr>
          <a:xfrm rot="10800000">
            <a:off x="0" y="6578600"/>
            <a:ext cx="12192000" cy="279400"/>
          </a:xfrm>
          <a:prstGeom prst="rect">
            <a:avLst/>
          </a:prstGeom>
          <a:noFill/>
          <a:ln cap="flat" cmpd="sng" w="12700">
            <a:solidFill>
              <a:srgbClr val="31538F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4" name="Google Shape;584;p17"/>
          <p:cNvSpPr/>
          <p:nvPr/>
        </p:nvSpPr>
        <p:spPr>
          <a:xfrm>
            <a:off x="623888" y="887205"/>
            <a:ext cx="390290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80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系統錯誤回報</a:t>
            </a:r>
            <a:endParaRPr b="0" sz="200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85" name="Google Shape;585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21204" y="1084901"/>
            <a:ext cx="1511863" cy="77861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" name="Google Shape;586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81810" y="2734263"/>
            <a:ext cx="1409700" cy="1409700"/>
          </a:xfrm>
          <a:prstGeom prst="rect">
            <a:avLst/>
          </a:prstGeom>
          <a:noFill/>
          <a:ln>
            <a:noFill/>
          </a:ln>
        </p:spPr>
      </p:pic>
      <p:sp>
        <p:nvSpPr>
          <p:cNvPr id="587" name="Google Shape;587;p17"/>
          <p:cNvSpPr/>
          <p:nvPr/>
        </p:nvSpPr>
        <p:spPr>
          <a:xfrm rot="-5400000">
            <a:off x="6453666" y="2160671"/>
            <a:ext cx="505680" cy="279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C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8" name="Google Shape;588;p17"/>
          <p:cNvSpPr/>
          <p:nvPr/>
        </p:nvSpPr>
        <p:spPr>
          <a:xfrm>
            <a:off x="6901694" y="2211498"/>
            <a:ext cx="126188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400">
                <a:solidFill>
                  <a:srgbClr val="37BAE8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記錄系統錯誤</a:t>
            </a:r>
            <a:endParaRPr/>
          </a:p>
        </p:txBody>
      </p:sp>
      <p:sp>
        <p:nvSpPr>
          <p:cNvPr id="589" name="Google Shape;589;p17"/>
          <p:cNvSpPr/>
          <p:nvPr/>
        </p:nvSpPr>
        <p:spPr>
          <a:xfrm rot="5400000">
            <a:off x="6453666" y="4364121"/>
            <a:ext cx="505680" cy="279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C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連結到LineNotify" id="590" name="Google Shape;590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161252" y="4943278"/>
            <a:ext cx="1135145" cy="1033463"/>
          </a:xfrm>
          <a:prstGeom prst="rect">
            <a:avLst/>
          </a:prstGeom>
          <a:noFill/>
          <a:ln>
            <a:noFill/>
          </a:ln>
        </p:spPr>
      </p:pic>
      <p:sp>
        <p:nvSpPr>
          <p:cNvPr id="591" name="Google Shape;591;p17"/>
          <p:cNvSpPr/>
          <p:nvPr/>
        </p:nvSpPr>
        <p:spPr>
          <a:xfrm>
            <a:off x="7346786" y="4574891"/>
            <a:ext cx="902811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400">
                <a:solidFill>
                  <a:srgbClr val="37BAE8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及時回報</a:t>
            </a:r>
            <a:endParaRPr b="1" sz="1400">
              <a:solidFill>
                <a:srgbClr val="37BAE8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400">
                <a:solidFill>
                  <a:srgbClr val="37BAE8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錯誤訊息</a:t>
            </a:r>
            <a:endParaRPr/>
          </a:p>
        </p:txBody>
      </p:sp>
      <p:sp>
        <p:nvSpPr>
          <p:cNvPr id="592" name="Google Shape;592;p17"/>
          <p:cNvSpPr/>
          <p:nvPr/>
        </p:nvSpPr>
        <p:spPr>
          <a:xfrm>
            <a:off x="7545352" y="5180509"/>
            <a:ext cx="505680" cy="279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C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93" name="Google Shape;593;p17"/>
          <p:cNvGrpSpPr/>
          <p:nvPr/>
        </p:nvGrpSpPr>
        <p:grpSpPr>
          <a:xfrm>
            <a:off x="8633916" y="2860005"/>
            <a:ext cx="2006305" cy="3429771"/>
            <a:chOff x="7833019" y="3027947"/>
            <a:chExt cx="2006305" cy="3429771"/>
          </a:xfrm>
        </p:grpSpPr>
        <p:pic>
          <p:nvPicPr>
            <p:cNvPr id="594" name="Google Shape;594;p17"/>
            <p:cNvPicPr preferRelativeResize="0"/>
            <p:nvPr/>
          </p:nvPicPr>
          <p:blipFill rotWithShape="1">
            <a:blip r:embed="rId6">
              <a:alphaModFix/>
            </a:blip>
            <a:srcRect b="0" l="0" r="0" t="3888"/>
            <a:stretch/>
          </p:blipFill>
          <p:spPr>
            <a:xfrm>
              <a:off x="7833019" y="3027947"/>
              <a:ext cx="2006305" cy="342977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LINE - 维基百科，自由的百科全书" id="595" name="Google Shape;595;p17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7833019" y="3027947"/>
              <a:ext cx="523220" cy="5232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96" name="Google Shape;596;p17"/>
            <p:cNvSpPr/>
            <p:nvPr/>
          </p:nvSpPr>
          <p:spPr>
            <a:xfrm>
              <a:off x="7835210" y="4720824"/>
              <a:ext cx="1522722" cy="1502578"/>
            </a:xfrm>
            <a:prstGeom prst="roundRect">
              <a:avLst>
                <a:gd fmla="val 16667" name="adj"/>
              </a:avLst>
            </a:prstGeom>
            <a:noFill/>
            <a:ln cap="flat" cmpd="sng" w="28575">
              <a:solidFill>
                <a:srgbClr val="C00000"/>
              </a:solidFill>
              <a:prstDash val="lgDash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78" name="Google Shape;578;p17"/>
          <p:cNvSpPr/>
          <p:nvPr/>
        </p:nvSpPr>
        <p:spPr>
          <a:xfrm>
            <a:off x="2226209" y="2994099"/>
            <a:ext cx="1511862" cy="999453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放架構圖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人臉辨識icon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7" name="Google Shape;597;p17"/>
          <p:cNvSpPr/>
          <p:nvPr/>
        </p:nvSpPr>
        <p:spPr>
          <a:xfrm>
            <a:off x="2226209" y="4105358"/>
            <a:ext cx="1511862" cy="999453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放架構圖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人流icon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8" name="Google Shape;598;p17"/>
          <p:cNvSpPr/>
          <p:nvPr/>
        </p:nvSpPr>
        <p:spPr>
          <a:xfrm>
            <a:off x="2228857" y="5290323"/>
            <a:ext cx="1511862" cy="999453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放架構圖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物品辨識icon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9" name="Google Shape;599;p17"/>
          <p:cNvSpPr/>
          <p:nvPr/>
        </p:nvSpPr>
        <p:spPr>
          <a:xfrm>
            <a:off x="2182280" y="1850471"/>
            <a:ext cx="1555792" cy="999453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放前面架構圖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linebot和herou icon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0" name="Google Shape;600;p17"/>
          <p:cNvSpPr/>
          <p:nvPr/>
        </p:nvSpPr>
        <p:spPr>
          <a:xfrm>
            <a:off x="623888" y="1370488"/>
            <a:ext cx="295465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1F3864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即時知道錯誤訊息搶修問題</a:t>
            </a:r>
            <a:endParaRPr sz="1800">
              <a:solidFill>
                <a:srgbClr val="1F3864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601" name="Google Shape;601;p17"/>
          <p:cNvSpPr/>
          <p:nvPr/>
        </p:nvSpPr>
        <p:spPr>
          <a:xfrm>
            <a:off x="36150" y="-577457"/>
            <a:ext cx="4269150" cy="33855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600">
                <a:solidFill>
                  <a:srgbClr val="323F4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應該放最後面給最後一個人稍微提到即可~</a:t>
            </a:r>
            <a:endParaRPr b="1" sz="1600">
              <a:solidFill>
                <a:srgbClr val="323F4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5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5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5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"/>
          <p:cNvSpPr/>
          <p:nvPr/>
        </p:nvSpPr>
        <p:spPr>
          <a:xfrm>
            <a:off x="623888" y="925305"/>
            <a:ext cx="713740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TW" sz="2800" u="none" strike="noStrike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口罩辨識</a:t>
            </a:r>
            <a:r>
              <a:rPr b="1" lang="zh-TW" sz="2800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方法</a:t>
            </a:r>
            <a:endParaRPr b="0" sz="20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p2"/>
          <p:cNvSpPr txBox="1"/>
          <p:nvPr/>
        </p:nvSpPr>
        <p:spPr>
          <a:xfrm>
            <a:off x="2192526" y="4744500"/>
            <a:ext cx="3736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800">
                <a:solidFill>
                  <a:srgbClr val="4285F4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CNN (卷軸神經網路)</a:t>
            </a:r>
            <a:endParaRPr b="1" sz="2800">
              <a:solidFill>
                <a:srgbClr val="4285F4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pSp>
        <p:nvGrpSpPr>
          <p:cNvPr id="120" name="Google Shape;120;p2"/>
          <p:cNvGrpSpPr/>
          <p:nvPr/>
        </p:nvGrpSpPr>
        <p:grpSpPr>
          <a:xfrm>
            <a:off x="1900061" y="1930929"/>
            <a:ext cx="4191000" cy="2462546"/>
            <a:chOff x="1536700" y="1930929"/>
            <a:chExt cx="4191000" cy="2462546"/>
          </a:xfrm>
        </p:grpSpPr>
        <p:grpSp>
          <p:nvGrpSpPr>
            <p:cNvPr id="121" name="Google Shape;121;p2"/>
            <p:cNvGrpSpPr/>
            <p:nvPr/>
          </p:nvGrpSpPr>
          <p:grpSpPr>
            <a:xfrm>
              <a:off x="1536700" y="1930929"/>
              <a:ext cx="4191000" cy="2462546"/>
              <a:chOff x="1536700" y="1930929"/>
              <a:chExt cx="4191000" cy="2462546"/>
            </a:xfrm>
          </p:grpSpPr>
          <p:pic>
            <p:nvPicPr>
              <p:cNvPr id="122" name="Google Shape;122;p2"/>
              <p:cNvPicPr preferRelativeResize="0"/>
              <p:nvPr/>
            </p:nvPicPr>
            <p:blipFill rotWithShape="1">
              <a:blip r:embed="rId3">
                <a:alphaModFix/>
              </a:blip>
              <a:srcRect b="13631" l="943" r="53772" t="36445"/>
              <a:stretch/>
            </p:blipFill>
            <p:spPr>
              <a:xfrm>
                <a:off x="1536700" y="1930929"/>
                <a:ext cx="4191000" cy="238654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23" name="Google Shape;123;p2"/>
              <p:cNvSpPr/>
              <p:nvPr/>
            </p:nvSpPr>
            <p:spPr>
              <a:xfrm>
                <a:off x="1666874" y="2351951"/>
                <a:ext cx="846138" cy="2041524"/>
              </a:xfrm>
              <a:custGeom>
                <a:rect b="b" l="l" r="r" t="t"/>
                <a:pathLst>
                  <a:path extrusionOk="0" h="2041524" w="846138">
                    <a:moveTo>
                      <a:pt x="0" y="508000"/>
                    </a:moveTo>
                    <a:lnTo>
                      <a:pt x="846138" y="0"/>
                    </a:lnTo>
                    <a:lnTo>
                      <a:pt x="833438" y="1508124"/>
                    </a:lnTo>
                    <a:lnTo>
                      <a:pt x="12700" y="2041524"/>
                    </a:lnTo>
                    <a:lnTo>
                      <a:pt x="0" y="508000"/>
                    </a:lnTo>
                    <a:close/>
                  </a:path>
                </a:pathLst>
              </a:custGeom>
              <a:blipFill rotWithShape="1">
                <a:blip r:embed="rId4">
                  <a:alphaModFix/>
                </a:blip>
                <a:stretch>
                  <a:fillRect b="0" l="0" r="0" t="0"/>
                </a:stretch>
              </a:blip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124" name="Google Shape;124;p2"/>
            <p:cNvCxnSpPr>
              <a:stCxn id="123" idx="3"/>
            </p:cNvCxnSpPr>
            <p:nvPr/>
          </p:nvCxnSpPr>
          <p:spPr>
            <a:xfrm flipH="1" rot="10800000">
              <a:off x="1679574" y="4140275"/>
              <a:ext cx="1330200" cy="253200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125" name="Google Shape;125;p2"/>
            <p:cNvCxnSpPr/>
            <p:nvPr/>
          </p:nvCxnSpPr>
          <p:spPr>
            <a:xfrm>
              <a:off x="1679574" y="2882471"/>
              <a:ext cx="1330326" cy="298879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</p:grpSp>
      <p:pic>
        <p:nvPicPr>
          <p:cNvPr id="126" name="Google Shape;126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118350" y="2413237"/>
            <a:ext cx="2933700" cy="1552575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"/>
          <p:cNvSpPr txBox="1"/>
          <p:nvPr/>
        </p:nvSpPr>
        <p:spPr>
          <a:xfrm>
            <a:off x="8031339" y="4769912"/>
            <a:ext cx="1326973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800">
                <a:solidFill>
                  <a:srgbClr val="4285F4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YOLO</a:t>
            </a:r>
            <a:endParaRPr b="1" sz="2800">
              <a:solidFill>
                <a:srgbClr val="4285F4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"/>
          <p:cNvSpPr/>
          <p:nvPr/>
        </p:nvSpPr>
        <p:spPr>
          <a:xfrm rot="-5400000">
            <a:off x="7666254" y="2266248"/>
            <a:ext cx="279403" cy="159015"/>
          </a:xfrm>
          <a:prstGeom prst="triangle">
            <a:avLst>
              <a:gd fmla="val 56330" name="adj"/>
            </a:avLst>
          </a:prstGeom>
          <a:gradFill>
            <a:gsLst>
              <a:gs pos="0">
                <a:srgbClr val="0070C0">
                  <a:alpha val="47843"/>
                </a:srgbClr>
              </a:gs>
              <a:gs pos="55000">
                <a:srgbClr val="A9BEE4">
                  <a:alpha val="62745"/>
                </a:srgbClr>
              </a:gs>
              <a:gs pos="100000">
                <a:srgbClr val="FFFFFF">
                  <a:alpha val="60784"/>
                </a:srgbClr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3" name="Google Shape;133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90049" y="2172935"/>
            <a:ext cx="330840" cy="33084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4" name="Google Shape;134;p3"/>
          <p:cNvCxnSpPr/>
          <p:nvPr/>
        </p:nvCxnSpPr>
        <p:spPr>
          <a:xfrm>
            <a:off x="6858337" y="4587155"/>
            <a:ext cx="7747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35" name="Google Shape;135;p3"/>
          <p:cNvCxnSpPr/>
          <p:nvPr/>
        </p:nvCxnSpPr>
        <p:spPr>
          <a:xfrm>
            <a:off x="7620337" y="4587155"/>
            <a:ext cx="0" cy="59427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36" name="Google Shape;136;p3"/>
          <p:cNvCxnSpPr/>
          <p:nvPr/>
        </p:nvCxnSpPr>
        <p:spPr>
          <a:xfrm>
            <a:off x="6845637" y="5173019"/>
            <a:ext cx="7747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37" name="Google Shape;137;p3"/>
          <p:cNvCxnSpPr/>
          <p:nvPr/>
        </p:nvCxnSpPr>
        <p:spPr>
          <a:xfrm>
            <a:off x="5682902" y="5030719"/>
            <a:ext cx="115021" cy="638104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38" name="Google Shape;138;p3"/>
          <p:cNvCxnSpPr/>
          <p:nvPr/>
        </p:nvCxnSpPr>
        <p:spPr>
          <a:xfrm>
            <a:off x="5594601" y="4485390"/>
            <a:ext cx="115021" cy="638104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39" name="Google Shape;139;p3"/>
          <p:cNvCxnSpPr>
            <a:stCxn id="140" idx="5"/>
            <a:endCxn id="141" idx="5"/>
          </p:cNvCxnSpPr>
          <p:nvPr/>
        </p:nvCxnSpPr>
        <p:spPr>
          <a:xfrm flipH="1">
            <a:off x="6498199" y="5105641"/>
            <a:ext cx="346800" cy="5274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42" name="Google Shape;142;p3"/>
          <p:cNvCxnSpPr/>
          <p:nvPr/>
        </p:nvCxnSpPr>
        <p:spPr>
          <a:xfrm>
            <a:off x="5572986" y="3869069"/>
            <a:ext cx="17237" cy="584896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43" name="Google Shape;143;p3"/>
          <p:cNvSpPr/>
          <p:nvPr/>
        </p:nvSpPr>
        <p:spPr>
          <a:xfrm>
            <a:off x="623888" y="925305"/>
            <a:ext cx="713740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TW" sz="2800" u="none" strike="noStrike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口罩辨識</a:t>
            </a:r>
            <a:r>
              <a:rPr b="1" lang="zh-TW" sz="2800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方法 - CNN</a:t>
            </a:r>
            <a:endParaRPr b="0" sz="20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4" name="Google Shape;144;p3"/>
          <p:cNvGrpSpPr/>
          <p:nvPr/>
        </p:nvGrpSpPr>
        <p:grpSpPr>
          <a:xfrm>
            <a:off x="1415389" y="4168518"/>
            <a:ext cx="1014412" cy="1014412"/>
            <a:chOff x="3175000" y="3619757"/>
            <a:chExt cx="457200" cy="457200"/>
          </a:xfrm>
        </p:grpSpPr>
        <p:sp>
          <p:nvSpPr>
            <p:cNvPr id="145" name="Google Shape;145;p3"/>
            <p:cNvSpPr/>
            <p:nvPr/>
          </p:nvSpPr>
          <p:spPr>
            <a:xfrm>
              <a:off x="3175000" y="3619757"/>
              <a:ext cx="457200" cy="457200"/>
            </a:xfrm>
            <a:prstGeom prst="rect">
              <a:avLst/>
            </a:prstGeom>
            <a:solidFill>
              <a:srgbClr val="F2F2F2"/>
            </a:solidFill>
            <a:ln cap="flat" cmpd="sng" w="12700">
              <a:solidFill>
                <a:srgbClr val="A5A5A5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46" name="Google Shape;146;p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260725" y="3696215"/>
              <a:ext cx="311150" cy="3111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7" name="Google Shape;147;p3"/>
          <p:cNvGrpSpPr/>
          <p:nvPr/>
        </p:nvGrpSpPr>
        <p:grpSpPr>
          <a:xfrm>
            <a:off x="1540801" y="4239572"/>
            <a:ext cx="1014412" cy="1014412"/>
            <a:chOff x="3175000" y="3619757"/>
            <a:chExt cx="457200" cy="457200"/>
          </a:xfrm>
        </p:grpSpPr>
        <p:sp>
          <p:nvSpPr>
            <p:cNvPr id="148" name="Google Shape;148;p3"/>
            <p:cNvSpPr/>
            <p:nvPr/>
          </p:nvSpPr>
          <p:spPr>
            <a:xfrm>
              <a:off x="3175000" y="3619757"/>
              <a:ext cx="457200" cy="457200"/>
            </a:xfrm>
            <a:prstGeom prst="rect">
              <a:avLst/>
            </a:prstGeom>
            <a:solidFill>
              <a:srgbClr val="F2F2F2"/>
            </a:solidFill>
            <a:ln cap="flat" cmpd="sng" w="12700">
              <a:solidFill>
                <a:srgbClr val="A5A5A5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49" name="Google Shape;149;p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260725" y="3696215"/>
              <a:ext cx="311150" cy="3111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0" name="Google Shape;150;p3"/>
          <p:cNvGrpSpPr/>
          <p:nvPr/>
        </p:nvGrpSpPr>
        <p:grpSpPr>
          <a:xfrm>
            <a:off x="1636845" y="4355074"/>
            <a:ext cx="1014412" cy="1014412"/>
            <a:chOff x="3175000" y="3619757"/>
            <a:chExt cx="457200" cy="457200"/>
          </a:xfrm>
        </p:grpSpPr>
        <p:sp>
          <p:nvSpPr>
            <p:cNvPr id="151" name="Google Shape;151;p3"/>
            <p:cNvSpPr/>
            <p:nvPr/>
          </p:nvSpPr>
          <p:spPr>
            <a:xfrm>
              <a:off x="3175000" y="3619757"/>
              <a:ext cx="457200" cy="457200"/>
            </a:xfrm>
            <a:prstGeom prst="rect">
              <a:avLst/>
            </a:prstGeom>
            <a:solidFill>
              <a:srgbClr val="F2F2F2"/>
            </a:solidFill>
            <a:ln cap="flat" cmpd="sng" w="12700">
              <a:solidFill>
                <a:srgbClr val="A5A5A5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52" name="Google Shape;152;p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260725" y="3696215"/>
              <a:ext cx="311150" cy="3111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3" name="Google Shape;153;p3"/>
          <p:cNvSpPr txBox="1"/>
          <p:nvPr/>
        </p:nvSpPr>
        <p:spPr>
          <a:xfrm>
            <a:off x="2763644" y="4728460"/>
            <a:ext cx="3415946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400">
                <a:solidFill>
                  <a:srgbClr val="4285F4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5987 張照片</a:t>
            </a:r>
            <a:endParaRPr/>
          </a:p>
        </p:txBody>
      </p:sp>
      <p:sp>
        <p:nvSpPr>
          <p:cNvPr id="154" name="Google Shape;154;p3"/>
          <p:cNvSpPr txBox="1"/>
          <p:nvPr/>
        </p:nvSpPr>
        <p:spPr>
          <a:xfrm>
            <a:off x="1649545" y="5491533"/>
            <a:ext cx="989012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4285F4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樣本數</a:t>
            </a:r>
            <a:endParaRPr/>
          </a:p>
        </p:txBody>
      </p:sp>
      <p:sp>
        <p:nvSpPr>
          <p:cNvPr id="155" name="Google Shape;155;p3"/>
          <p:cNvSpPr/>
          <p:nvPr/>
        </p:nvSpPr>
        <p:spPr>
          <a:xfrm>
            <a:off x="5196225" y="3729567"/>
            <a:ext cx="2228354" cy="524397"/>
          </a:xfrm>
          <a:prstGeom prst="cube">
            <a:avLst>
              <a:gd fmla="val 60294" name="adj"/>
            </a:avLst>
          </a:prstGeom>
          <a:solidFill>
            <a:srgbClr val="4285F4"/>
          </a:solidFill>
          <a:ln cap="flat" cmpd="sng" w="12700">
            <a:solidFill>
              <a:srgbClr val="4A76C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3"/>
          <p:cNvSpPr/>
          <p:nvPr/>
        </p:nvSpPr>
        <p:spPr>
          <a:xfrm>
            <a:off x="5368767" y="4453965"/>
            <a:ext cx="1770435" cy="372158"/>
          </a:xfrm>
          <a:prstGeom prst="cube">
            <a:avLst>
              <a:gd fmla="val 60294" name="adj"/>
            </a:avLst>
          </a:prstGeom>
          <a:solidFill>
            <a:srgbClr val="4285F4"/>
          </a:solidFill>
          <a:ln cap="flat" cmpd="sng" w="12700">
            <a:solidFill>
              <a:srgbClr val="4A76C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57" name="Google Shape;157;p3"/>
          <p:cNvCxnSpPr>
            <a:endCxn id="156" idx="2"/>
          </p:cNvCxnSpPr>
          <p:nvPr/>
        </p:nvCxnSpPr>
        <p:spPr>
          <a:xfrm>
            <a:off x="5234367" y="4162438"/>
            <a:ext cx="134400" cy="589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58" name="Google Shape;158;p3"/>
          <p:cNvCxnSpPr>
            <a:endCxn id="156" idx="4"/>
          </p:cNvCxnSpPr>
          <p:nvPr/>
        </p:nvCxnSpPr>
        <p:spPr>
          <a:xfrm flipH="1">
            <a:off x="6914813" y="4162438"/>
            <a:ext cx="231600" cy="589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59" name="Google Shape;159;p3"/>
          <p:cNvCxnSpPr/>
          <p:nvPr/>
        </p:nvCxnSpPr>
        <p:spPr>
          <a:xfrm flipH="1">
            <a:off x="7139203" y="3833676"/>
            <a:ext cx="285376" cy="620289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40" name="Google Shape;140;p3"/>
          <p:cNvSpPr/>
          <p:nvPr/>
        </p:nvSpPr>
        <p:spPr>
          <a:xfrm>
            <a:off x="5500585" y="5049535"/>
            <a:ext cx="1344414" cy="282605"/>
          </a:xfrm>
          <a:prstGeom prst="cube">
            <a:avLst>
              <a:gd fmla="val 60294" name="adj"/>
            </a:avLst>
          </a:prstGeom>
          <a:solidFill>
            <a:srgbClr val="4285F4"/>
          </a:solidFill>
          <a:ln cap="flat" cmpd="sng" w="12700">
            <a:solidFill>
              <a:srgbClr val="4A76C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3"/>
          <p:cNvSpPr/>
          <p:nvPr/>
        </p:nvSpPr>
        <p:spPr>
          <a:xfrm>
            <a:off x="5791537" y="5603623"/>
            <a:ext cx="706735" cy="148561"/>
          </a:xfrm>
          <a:prstGeom prst="cube">
            <a:avLst>
              <a:gd fmla="val 60294" name="adj"/>
            </a:avLst>
          </a:prstGeom>
          <a:solidFill>
            <a:srgbClr val="4285F4"/>
          </a:solidFill>
          <a:ln cap="flat" cmpd="sng" w="12700">
            <a:solidFill>
              <a:srgbClr val="4A76C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60" name="Google Shape;160;p3"/>
          <p:cNvCxnSpPr>
            <a:endCxn id="140" idx="2"/>
          </p:cNvCxnSpPr>
          <p:nvPr/>
        </p:nvCxnSpPr>
        <p:spPr>
          <a:xfrm>
            <a:off x="5375185" y="4784335"/>
            <a:ext cx="125400" cy="4917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61" name="Google Shape;161;p3"/>
          <p:cNvCxnSpPr>
            <a:stCxn id="156" idx="4"/>
          </p:cNvCxnSpPr>
          <p:nvPr/>
        </p:nvCxnSpPr>
        <p:spPr>
          <a:xfrm flipH="1">
            <a:off x="6660713" y="4752238"/>
            <a:ext cx="254100" cy="5349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62" name="Google Shape;162;p3"/>
          <p:cNvCxnSpPr>
            <a:stCxn id="140" idx="4"/>
          </p:cNvCxnSpPr>
          <p:nvPr/>
        </p:nvCxnSpPr>
        <p:spPr>
          <a:xfrm flipH="1">
            <a:off x="6381505" y="5276035"/>
            <a:ext cx="293100" cy="484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63" name="Google Shape;163;p3"/>
          <p:cNvCxnSpPr>
            <a:endCxn id="141" idx="2"/>
          </p:cNvCxnSpPr>
          <p:nvPr/>
        </p:nvCxnSpPr>
        <p:spPr>
          <a:xfrm>
            <a:off x="5527537" y="5317090"/>
            <a:ext cx="264000" cy="4056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64" name="Google Shape;164;p3"/>
          <p:cNvCxnSpPr/>
          <p:nvPr/>
        </p:nvCxnSpPr>
        <p:spPr>
          <a:xfrm flipH="1">
            <a:off x="6787769" y="4596567"/>
            <a:ext cx="323477" cy="607589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65" name="Google Shape;165;p3"/>
          <p:cNvSpPr txBox="1"/>
          <p:nvPr/>
        </p:nvSpPr>
        <p:spPr>
          <a:xfrm>
            <a:off x="6811658" y="5197451"/>
            <a:ext cx="1070497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4285F4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卷積層</a:t>
            </a:r>
            <a:endParaRPr/>
          </a:p>
        </p:txBody>
      </p:sp>
      <p:sp>
        <p:nvSpPr>
          <p:cNvPr id="166" name="Google Shape;166;p3"/>
          <p:cNvSpPr txBox="1"/>
          <p:nvPr/>
        </p:nvSpPr>
        <p:spPr>
          <a:xfrm>
            <a:off x="5544912" y="5904915"/>
            <a:ext cx="1312787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4285F4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CNN模型</a:t>
            </a:r>
            <a:endParaRPr/>
          </a:p>
        </p:txBody>
      </p:sp>
      <p:sp>
        <p:nvSpPr>
          <p:cNvPr id="167" name="Google Shape;167;p3"/>
          <p:cNvSpPr/>
          <p:nvPr/>
        </p:nvSpPr>
        <p:spPr>
          <a:xfrm>
            <a:off x="3046818" y="1975627"/>
            <a:ext cx="1485512" cy="734014"/>
          </a:xfrm>
          <a:prstGeom prst="roundRect">
            <a:avLst>
              <a:gd fmla="val 16667" name="adj"/>
            </a:avLst>
          </a:prstGeom>
          <a:solidFill>
            <a:srgbClr val="679DF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RetinaFace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3"/>
          <p:cNvSpPr/>
          <p:nvPr/>
        </p:nvSpPr>
        <p:spPr>
          <a:xfrm rot="5400000">
            <a:off x="4912579" y="2204513"/>
            <a:ext cx="324105" cy="279401"/>
          </a:xfrm>
          <a:prstGeom prst="triangle">
            <a:avLst>
              <a:gd fmla="val 50000" name="adj"/>
            </a:avLst>
          </a:prstGeom>
          <a:solidFill>
            <a:srgbClr val="0070C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3"/>
          <p:cNvSpPr/>
          <p:nvPr/>
        </p:nvSpPr>
        <p:spPr>
          <a:xfrm>
            <a:off x="2104437" y="1752003"/>
            <a:ext cx="7687263" cy="1483112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70C0"/>
            </a:solidFill>
            <a:prstDash val="lgDashDot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p3"/>
          <p:cNvSpPr/>
          <p:nvPr/>
        </p:nvSpPr>
        <p:spPr>
          <a:xfrm>
            <a:off x="7758046" y="4715695"/>
            <a:ext cx="54854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4285F4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2層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p3"/>
          <p:cNvSpPr txBox="1"/>
          <p:nvPr/>
        </p:nvSpPr>
        <p:spPr>
          <a:xfrm>
            <a:off x="3241311" y="2775258"/>
            <a:ext cx="114470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rgbClr val="4285F4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追蹤人臉</a:t>
            </a:r>
            <a:endParaRPr/>
          </a:p>
        </p:txBody>
      </p:sp>
      <p:pic>
        <p:nvPicPr>
          <p:cNvPr id="172" name="Google Shape;172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-1496891">
            <a:off x="5598738" y="2039273"/>
            <a:ext cx="619478" cy="619478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3"/>
          <p:cNvSpPr txBox="1"/>
          <p:nvPr/>
        </p:nvSpPr>
        <p:spPr>
          <a:xfrm>
            <a:off x="5442583" y="2775258"/>
            <a:ext cx="1312787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rgbClr val="4285F4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CNN模型</a:t>
            </a:r>
            <a:endParaRPr/>
          </a:p>
        </p:txBody>
      </p:sp>
      <p:sp>
        <p:nvSpPr>
          <p:cNvPr id="174" name="Google Shape;174;p3"/>
          <p:cNvSpPr/>
          <p:nvPr/>
        </p:nvSpPr>
        <p:spPr>
          <a:xfrm rot="5400000">
            <a:off x="6712217" y="2204513"/>
            <a:ext cx="324105" cy="279401"/>
          </a:xfrm>
          <a:prstGeom prst="triangle">
            <a:avLst>
              <a:gd fmla="val 50000" name="adj"/>
            </a:avLst>
          </a:prstGeom>
          <a:solidFill>
            <a:srgbClr val="0070C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75" name="Google Shape;175;p3"/>
          <p:cNvGrpSpPr/>
          <p:nvPr/>
        </p:nvGrpSpPr>
        <p:grpSpPr>
          <a:xfrm>
            <a:off x="7872536" y="1995020"/>
            <a:ext cx="678545" cy="678545"/>
            <a:chOff x="3175000" y="3619757"/>
            <a:chExt cx="457200" cy="457200"/>
          </a:xfrm>
        </p:grpSpPr>
        <p:sp>
          <p:nvSpPr>
            <p:cNvPr id="176" name="Google Shape;176;p3"/>
            <p:cNvSpPr/>
            <p:nvPr/>
          </p:nvSpPr>
          <p:spPr>
            <a:xfrm>
              <a:off x="3175000" y="3619757"/>
              <a:ext cx="457200" cy="457200"/>
            </a:xfrm>
            <a:prstGeom prst="rect">
              <a:avLst/>
            </a:prstGeom>
            <a:solidFill>
              <a:srgbClr val="F2F2F2"/>
            </a:solidFill>
            <a:ln cap="flat" cmpd="sng" w="12700">
              <a:solidFill>
                <a:srgbClr val="A5A5A5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77" name="Google Shape;177;p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260725" y="3696215"/>
              <a:ext cx="311150" cy="3111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78" name="Google Shape;178;p3"/>
          <p:cNvSpPr txBox="1"/>
          <p:nvPr/>
        </p:nvSpPr>
        <p:spPr>
          <a:xfrm>
            <a:off x="7456518" y="2775258"/>
            <a:ext cx="172311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rgbClr val="4285F4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辨識是否戴口罩</a:t>
            </a:r>
            <a:endParaRPr/>
          </a:p>
        </p:txBody>
      </p:sp>
      <p:sp>
        <p:nvSpPr>
          <p:cNvPr id="179" name="Google Shape;179;p3"/>
          <p:cNvSpPr/>
          <p:nvPr/>
        </p:nvSpPr>
        <p:spPr>
          <a:xfrm rot="5400000">
            <a:off x="8425520" y="4744589"/>
            <a:ext cx="324105" cy="279401"/>
          </a:xfrm>
          <a:prstGeom prst="triangle">
            <a:avLst>
              <a:gd fmla="val 50000" name="adj"/>
            </a:avLst>
          </a:prstGeom>
          <a:solidFill>
            <a:srgbClr val="0070C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3"/>
          <p:cNvSpPr/>
          <p:nvPr/>
        </p:nvSpPr>
        <p:spPr>
          <a:xfrm>
            <a:off x="8869142" y="4213976"/>
            <a:ext cx="1796953" cy="554178"/>
          </a:xfrm>
          <a:prstGeom prst="rect">
            <a:avLst/>
          </a:prstGeom>
          <a:solidFill>
            <a:srgbClr val="679DF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80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0 : 沒戴口罩</a:t>
            </a:r>
            <a:endParaRPr/>
          </a:p>
        </p:txBody>
      </p:sp>
      <p:sp>
        <p:nvSpPr>
          <p:cNvPr id="181" name="Google Shape;181;p3"/>
          <p:cNvSpPr/>
          <p:nvPr/>
        </p:nvSpPr>
        <p:spPr>
          <a:xfrm>
            <a:off x="8871595" y="4948073"/>
            <a:ext cx="1796953" cy="554178"/>
          </a:xfrm>
          <a:prstGeom prst="rect">
            <a:avLst/>
          </a:prstGeom>
          <a:solidFill>
            <a:srgbClr val="679DF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80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1 : 有戴口罩</a:t>
            </a:r>
            <a:endParaRPr/>
          </a:p>
        </p:txBody>
      </p:sp>
      <p:pic>
        <p:nvPicPr>
          <p:cNvPr id="182" name="Google Shape;182;p3"/>
          <p:cNvPicPr preferRelativeResize="0"/>
          <p:nvPr/>
        </p:nvPicPr>
        <p:blipFill rotWithShape="1">
          <a:blip r:embed="rId6">
            <a:alphaModFix/>
          </a:blip>
          <a:srcRect b="11496" l="12605" r="0" t="0"/>
          <a:stretch/>
        </p:blipFill>
        <p:spPr>
          <a:xfrm>
            <a:off x="1649545" y="4336639"/>
            <a:ext cx="1044285" cy="10328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4"/>
          <p:cNvSpPr/>
          <p:nvPr/>
        </p:nvSpPr>
        <p:spPr>
          <a:xfrm>
            <a:off x="623888" y="925305"/>
            <a:ext cx="713740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TW" sz="2800" u="none" strike="noStrike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口罩辨識</a:t>
            </a:r>
            <a:r>
              <a:rPr b="1" lang="zh-TW" sz="2800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方法 - CNN</a:t>
            </a:r>
            <a:endParaRPr b="0" sz="20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8" name="Google Shape;188;p4"/>
          <p:cNvPicPr preferRelativeResize="0"/>
          <p:nvPr/>
        </p:nvPicPr>
        <p:blipFill rotWithShape="1">
          <a:blip r:embed="rId3">
            <a:alphaModFix/>
          </a:blip>
          <a:srcRect b="0" l="0" r="51393" t="0"/>
          <a:stretch/>
        </p:blipFill>
        <p:spPr>
          <a:xfrm>
            <a:off x="885030" y="1649930"/>
            <a:ext cx="2836233" cy="25537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4"/>
          <p:cNvPicPr preferRelativeResize="0"/>
          <p:nvPr/>
        </p:nvPicPr>
        <p:blipFill rotWithShape="1">
          <a:blip r:embed="rId3">
            <a:alphaModFix/>
          </a:blip>
          <a:srcRect b="0" l="49668" r="0" t="0"/>
          <a:stretch/>
        </p:blipFill>
        <p:spPr>
          <a:xfrm>
            <a:off x="3951288" y="1649929"/>
            <a:ext cx="2958155" cy="25723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4"/>
          <p:cNvPicPr preferRelativeResize="0"/>
          <p:nvPr/>
        </p:nvPicPr>
        <p:blipFill rotWithShape="1">
          <a:blip r:embed="rId4">
            <a:alphaModFix/>
          </a:blip>
          <a:srcRect b="0" l="0" r="10644" t="0"/>
          <a:stretch/>
        </p:blipFill>
        <p:spPr>
          <a:xfrm>
            <a:off x="623888" y="4553757"/>
            <a:ext cx="6020130" cy="1638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4"/>
          <p:cNvPicPr preferRelativeResize="0"/>
          <p:nvPr/>
        </p:nvPicPr>
        <p:blipFill rotWithShape="1">
          <a:blip r:embed="rId4">
            <a:alphaModFix/>
          </a:blip>
          <a:srcRect b="-1964" l="37340" r="46192" t="84917"/>
          <a:stretch/>
        </p:blipFill>
        <p:spPr>
          <a:xfrm>
            <a:off x="4504697" y="5783065"/>
            <a:ext cx="1961521" cy="464017"/>
          </a:xfrm>
          <a:prstGeom prst="rect">
            <a:avLst/>
          </a:prstGeom>
          <a:noFill/>
          <a:ln cap="flat" cmpd="sng" w="1905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92" name="Google Shape;192;p4"/>
          <p:cNvSpPr/>
          <p:nvPr/>
        </p:nvSpPr>
        <p:spPr>
          <a:xfrm>
            <a:off x="3062288" y="5903253"/>
            <a:ext cx="1216024" cy="289329"/>
          </a:xfrm>
          <a:prstGeom prst="rect">
            <a:avLst/>
          </a:prstGeom>
          <a:noFill/>
          <a:ln cap="flat" cmpd="sng" w="127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93" name="Google Shape;193;p4"/>
          <p:cNvCxnSpPr/>
          <p:nvPr/>
        </p:nvCxnSpPr>
        <p:spPr>
          <a:xfrm flipH="1" rot="10800000">
            <a:off x="4278312" y="5783065"/>
            <a:ext cx="226385" cy="120188"/>
          </a:xfrm>
          <a:prstGeom prst="straightConnector1">
            <a:avLst/>
          </a:prstGeom>
          <a:noFill/>
          <a:ln cap="flat" cmpd="sng" w="9525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94" name="Google Shape;194;p4"/>
          <p:cNvCxnSpPr/>
          <p:nvPr/>
        </p:nvCxnSpPr>
        <p:spPr>
          <a:xfrm>
            <a:off x="4278312" y="6203410"/>
            <a:ext cx="226385" cy="43672"/>
          </a:xfrm>
          <a:prstGeom prst="straightConnector1">
            <a:avLst/>
          </a:prstGeom>
          <a:noFill/>
          <a:ln cap="flat" cmpd="sng" w="9525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95" name="Google Shape;195;p4"/>
          <p:cNvSpPr txBox="1"/>
          <p:nvPr/>
        </p:nvSpPr>
        <p:spPr>
          <a:xfrm>
            <a:off x="2006600" y="4142339"/>
            <a:ext cx="989012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4285F4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準確度</a:t>
            </a:r>
            <a:endParaRPr/>
          </a:p>
        </p:txBody>
      </p:sp>
      <p:sp>
        <p:nvSpPr>
          <p:cNvPr id="196" name="Google Shape;196;p4"/>
          <p:cNvSpPr txBox="1"/>
          <p:nvPr/>
        </p:nvSpPr>
        <p:spPr>
          <a:xfrm>
            <a:off x="4976498" y="4142339"/>
            <a:ext cx="989012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4285F4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損失值</a:t>
            </a:r>
            <a:endParaRPr/>
          </a:p>
        </p:txBody>
      </p:sp>
      <p:sp>
        <p:nvSpPr>
          <p:cNvPr id="197" name="Google Shape;197;p4"/>
          <p:cNvSpPr txBox="1"/>
          <p:nvPr/>
        </p:nvSpPr>
        <p:spPr>
          <a:xfrm>
            <a:off x="8491406" y="1026584"/>
            <a:ext cx="2072904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400">
                <a:solidFill>
                  <a:srgbClr val="4285F4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實際運作畫面</a:t>
            </a:r>
            <a:endParaRPr/>
          </a:p>
        </p:txBody>
      </p:sp>
      <p:pic>
        <p:nvPicPr>
          <p:cNvPr id="198" name="Google Shape;198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269013" y="1511986"/>
            <a:ext cx="4037957" cy="2338566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4"/>
          <p:cNvSpPr/>
          <p:nvPr/>
        </p:nvSpPr>
        <p:spPr>
          <a:xfrm>
            <a:off x="7269014" y="1519569"/>
            <a:ext cx="698654" cy="817127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C00000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Google Shape;200;p4"/>
          <p:cNvSpPr/>
          <p:nvPr/>
        </p:nvSpPr>
        <p:spPr>
          <a:xfrm>
            <a:off x="8350758" y="1511986"/>
            <a:ext cx="2573122" cy="33855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600">
                <a:solidFill>
                  <a:srgbClr val="323F4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偵測到口罩定格在這</a:t>
            </a:r>
            <a:endParaRPr/>
          </a:p>
        </p:txBody>
      </p:sp>
      <p:cxnSp>
        <p:nvCxnSpPr>
          <p:cNvPr id="201" name="Google Shape;201;p4"/>
          <p:cNvCxnSpPr>
            <a:stCxn id="199" idx="2"/>
            <a:endCxn id="200" idx="1"/>
          </p:cNvCxnSpPr>
          <p:nvPr/>
        </p:nvCxnSpPr>
        <p:spPr>
          <a:xfrm rot="-5400000">
            <a:off x="7656741" y="1642796"/>
            <a:ext cx="655500" cy="732300"/>
          </a:xfrm>
          <a:prstGeom prst="bentConnector4">
            <a:avLst>
              <a:gd fmla="val -34874" name="adj1"/>
              <a:gd fmla="val 73860" name="adj2"/>
            </a:avLst>
          </a:prstGeom>
          <a:noFill/>
          <a:ln cap="flat" cmpd="sng" w="381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202" name="Google Shape;202;p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258914" y="3968343"/>
            <a:ext cx="4027858" cy="2300185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4"/>
          <p:cNvSpPr/>
          <p:nvPr/>
        </p:nvSpPr>
        <p:spPr>
          <a:xfrm>
            <a:off x="8096758" y="3973062"/>
            <a:ext cx="2573122" cy="33855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600">
                <a:solidFill>
                  <a:srgbClr val="323F4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仰頭也偵測的到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5"/>
          <p:cNvSpPr/>
          <p:nvPr/>
        </p:nvSpPr>
        <p:spPr>
          <a:xfrm>
            <a:off x="623888" y="925305"/>
            <a:ext cx="713740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TW" sz="2800" u="none" strike="noStrike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口罩辨識</a:t>
            </a:r>
            <a:r>
              <a:rPr b="1" lang="zh-TW" sz="2800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方法 - YOLO</a:t>
            </a:r>
            <a:endParaRPr b="0" sz="20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09" name="Google Shape;209;p5"/>
          <p:cNvGrpSpPr/>
          <p:nvPr/>
        </p:nvGrpSpPr>
        <p:grpSpPr>
          <a:xfrm>
            <a:off x="8100469" y="2093574"/>
            <a:ext cx="1014412" cy="1014412"/>
            <a:chOff x="3175000" y="3619757"/>
            <a:chExt cx="457200" cy="457200"/>
          </a:xfrm>
        </p:grpSpPr>
        <p:sp>
          <p:nvSpPr>
            <p:cNvPr id="210" name="Google Shape;210;p5"/>
            <p:cNvSpPr/>
            <p:nvPr/>
          </p:nvSpPr>
          <p:spPr>
            <a:xfrm>
              <a:off x="3175000" y="3619757"/>
              <a:ext cx="457200" cy="457200"/>
            </a:xfrm>
            <a:prstGeom prst="rect">
              <a:avLst/>
            </a:prstGeom>
            <a:solidFill>
              <a:srgbClr val="F2F2F2"/>
            </a:solidFill>
            <a:ln cap="flat" cmpd="sng" w="12700">
              <a:solidFill>
                <a:srgbClr val="A5A5A5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11" name="Google Shape;211;p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260725" y="3696215"/>
              <a:ext cx="311150" cy="3111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12" name="Google Shape;212;p5"/>
          <p:cNvGrpSpPr/>
          <p:nvPr/>
        </p:nvGrpSpPr>
        <p:grpSpPr>
          <a:xfrm>
            <a:off x="8225881" y="2164628"/>
            <a:ext cx="1014412" cy="1014412"/>
            <a:chOff x="3175000" y="3619757"/>
            <a:chExt cx="457200" cy="457200"/>
          </a:xfrm>
        </p:grpSpPr>
        <p:sp>
          <p:nvSpPr>
            <p:cNvPr id="213" name="Google Shape;213;p5"/>
            <p:cNvSpPr/>
            <p:nvPr/>
          </p:nvSpPr>
          <p:spPr>
            <a:xfrm>
              <a:off x="3175000" y="3619757"/>
              <a:ext cx="457200" cy="457200"/>
            </a:xfrm>
            <a:prstGeom prst="rect">
              <a:avLst/>
            </a:prstGeom>
            <a:solidFill>
              <a:srgbClr val="F2F2F2"/>
            </a:solidFill>
            <a:ln cap="flat" cmpd="sng" w="12700">
              <a:solidFill>
                <a:srgbClr val="A5A5A5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14" name="Google Shape;214;p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260725" y="3696215"/>
              <a:ext cx="311150" cy="3111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15" name="Google Shape;215;p5"/>
          <p:cNvGrpSpPr/>
          <p:nvPr/>
        </p:nvGrpSpPr>
        <p:grpSpPr>
          <a:xfrm>
            <a:off x="8321925" y="2280130"/>
            <a:ext cx="1014412" cy="1014412"/>
            <a:chOff x="3175000" y="3619757"/>
            <a:chExt cx="457200" cy="457200"/>
          </a:xfrm>
        </p:grpSpPr>
        <p:sp>
          <p:nvSpPr>
            <p:cNvPr id="216" name="Google Shape;216;p5"/>
            <p:cNvSpPr/>
            <p:nvPr/>
          </p:nvSpPr>
          <p:spPr>
            <a:xfrm>
              <a:off x="3175000" y="3619757"/>
              <a:ext cx="457200" cy="457200"/>
            </a:xfrm>
            <a:prstGeom prst="rect">
              <a:avLst/>
            </a:prstGeom>
            <a:solidFill>
              <a:srgbClr val="F2F2F2"/>
            </a:solidFill>
            <a:ln cap="flat" cmpd="sng" w="12700">
              <a:solidFill>
                <a:srgbClr val="A5A5A5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17" name="Google Shape;217;p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260725" y="3696215"/>
              <a:ext cx="311150" cy="3111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18" name="Google Shape;218;p5"/>
          <p:cNvSpPr txBox="1"/>
          <p:nvPr/>
        </p:nvSpPr>
        <p:spPr>
          <a:xfrm>
            <a:off x="9448724" y="2653516"/>
            <a:ext cx="3415946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400">
                <a:solidFill>
                  <a:srgbClr val="4285F4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5000 張照片</a:t>
            </a:r>
            <a:endParaRPr/>
          </a:p>
        </p:txBody>
      </p:sp>
      <p:sp>
        <p:nvSpPr>
          <p:cNvPr id="219" name="Google Shape;219;p5"/>
          <p:cNvSpPr txBox="1"/>
          <p:nvPr/>
        </p:nvSpPr>
        <p:spPr>
          <a:xfrm>
            <a:off x="8334625" y="3416589"/>
            <a:ext cx="989012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4285F4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樣本數</a:t>
            </a:r>
            <a:endParaRPr/>
          </a:p>
        </p:txBody>
      </p:sp>
      <p:sp>
        <p:nvSpPr>
          <p:cNvPr id="220" name="Google Shape;220;p5"/>
          <p:cNvSpPr/>
          <p:nvPr/>
        </p:nvSpPr>
        <p:spPr>
          <a:xfrm>
            <a:off x="8216404" y="4044167"/>
            <a:ext cx="1796953" cy="554178"/>
          </a:xfrm>
          <a:prstGeom prst="rect">
            <a:avLst/>
          </a:prstGeom>
          <a:solidFill>
            <a:srgbClr val="679DF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80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辨識結果</a:t>
            </a:r>
            <a:endParaRPr/>
          </a:p>
        </p:txBody>
      </p:sp>
      <p:sp>
        <p:nvSpPr>
          <p:cNvPr id="221" name="Google Shape;221;p5"/>
          <p:cNvSpPr/>
          <p:nvPr/>
        </p:nvSpPr>
        <p:spPr>
          <a:xfrm>
            <a:off x="8231558" y="4721580"/>
            <a:ext cx="847171" cy="416376"/>
          </a:xfrm>
          <a:prstGeom prst="rect">
            <a:avLst/>
          </a:prstGeom>
          <a:solidFill>
            <a:srgbClr val="679DF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40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W</a:t>
            </a:r>
            <a:endParaRPr b="1" sz="1400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222" name="Google Shape;222;p5"/>
          <p:cNvPicPr preferRelativeResize="0"/>
          <p:nvPr/>
        </p:nvPicPr>
        <p:blipFill rotWithShape="1">
          <a:blip r:embed="rId4">
            <a:alphaModFix/>
          </a:blip>
          <a:srcRect b="11496" l="12605" r="0" t="0"/>
          <a:stretch/>
        </p:blipFill>
        <p:spPr>
          <a:xfrm>
            <a:off x="8334625" y="2261695"/>
            <a:ext cx="1044285" cy="10328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714372" y="1840846"/>
            <a:ext cx="1512208" cy="800292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5"/>
          <p:cNvSpPr txBox="1"/>
          <p:nvPr/>
        </p:nvSpPr>
        <p:spPr>
          <a:xfrm>
            <a:off x="3727473" y="2645969"/>
            <a:ext cx="1512208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rgbClr val="4285F4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YOLO v4 tiny</a:t>
            </a:r>
            <a:endParaRPr sz="1600">
              <a:solidFill>
                <a:srgbClr val="4285F4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25" name="Google Shape;225;p5"/>
          <p:cNvSpPr/>
          <p:nvPr/>
        </p:nvSpPr>
        <p:spPr>
          <a:xfrm>
            <a:off x="9235752" y="4721580"/>
            <a:ext cx="784587" cy="416376"/>
          </a:xfrm>
          <a:prstGeom prst="rect">
            <a:avLst/>
          </a:prstGeom>
          <a:solidFill>
            <a:srgbClr val="679DF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80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h</a:t>
            </a:r>
            <a:endParaRPr b="1" sz="1800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26" name="Google Shape;226;p5"/>
          <p:cNvSpPr/>
          <p:nvPr/>
        </p:nvSpPr>
        <p:spPr>
          <a:xfrm>
            <a:off x="8231558" y="5267790"/>
            <a:ext cx="847171" cy="416376"/>
          </a:xfrm>
          <a:prstGeom prst="rect">
            <a:avLst/>
          </a:prstGeom>
          <a:solidFill>
            <a:srgbClr val="679DF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40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X</a:t>
            </a:r>
            <a:endParaRPr b="1" sz="1400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27" name="Google Shape;227;p5"/>
          <p:cNvSpPr/>
          <p:nvPr/>
        </p:nvSpPr>
        <p:spPr>
          <a:xfrm>
            <a:off x="9235752" y="5267790"/>
            <a:ext cx="784587" cy="416376"/>
          </a:xfrm>
          <a:prstGeom prst="rect">
            <a:avLst/>
          </a:prstGeom>
          <a:solidFill>
            <a:srgbClr val="679DF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80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Y</a:t>
            </a:r>
            <a:endParaRPr b="1" sz="1800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28" name="Google Shape;228;p5"/>
          <p:cNvSpPr/>
          <p:nvPr/>
        </p:nvSpPr>
        <p:spPr>
          <a:xfrm>
            <a:off x="1726555" y="1572096"/>
            <a:ext cx="5626746" cy="4790604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70C0"/>
            </a:solidFill>
            <a:prstDash val="lgDashDot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" name="Google Shape;229;p5"/>
          <p:cNvSpPr/>
          <p:nvPr/>
        </p:nvSpPr>
        <p:spPr>
          <a:xfrm rot="-5400000">
            <a:off x="7631470" y="2567364"/>
            <a:ext cx="324105" cy="279401"/>
          </a:xfrm>
          <a:prstGeom prst="triangle">
            <a:avLst>
              <a:gd fmla="val 50000" name="adj"/>
            </a:avLst>
          </a:prstGeom>
          <a:solidFill>
            <a:srgbClr val="0070C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p5"/>
          <p:cNvSpPr/>
          <p:nvPr/>
        </p:nvSpPr>
        <p:spPr>
          <a:xfrm rot="5400000">
            <a:off x="7631470" y="4709671"/>
            <a:ext cx="324105" cy="279401"/>
          </a:xfrm>
          <a:prstGeom prst="triangle">
            <a:avLst>
              <a:gd fmla="val 50000" name="adj"/>
            </a:avLst>
          </a:prstGeom>
          <a:solidFill>
            <a:srgbClr val="0070C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Google Shape;231;p5"/>
          <p:cNvSpPr/>
          <p:nvPr/>
        </p:nvSpPr>
        <p:spPr>
          <a:xfrm>
            <a:off x="1865534" y="2999233"/>
            <a:ext cx="5626746" cy="9079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TW" sz="1600">
                <a:solidFill>
                  <a:srgbClr val="203864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YOLO (You Only Look Once)是</a:t>
            </a:r>
            <a:r>
              <a:rPr lang="zh-TW" sz="1600">
                <a:solidFill>
                  <a:srgbClr val="203864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基於CNN模型</a:t>
            </a:r>
            <a:endParaRPr b="0" i="0" sz="1600">
              <a:solidFill>
                <a:srgbClr val="203864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b="0" i="0" lang="zh-TW" sz="1600">
                <a:solidFill>
                  <a:srgbClr val="203864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YOLOv4 </a:t>
            </a:r>
            <a:r>
              <a:rPr lang="zh-TW" sz="1600">
                <a:solidFill>
                  <a:srgbClr val="203864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基於</a:t>
            </a:r>
            <a:r>
              <a:rPr b="0" i="0" lang="zh-TW" sz="1600">
                <a:solidFill>
                  <a:srgbClr val="203864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YOLOv3</a:t>
            </a:r>
            <a:r>
              <a:rPr lang="zh-TW" sz="1600">
                <a:solidFill>
                  <a:srgbClr val="203864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：</a:t>
            </a:r>
            <a:endParaRPr b="0" i="0" sz="1600">
              <a:solidFill>
                <a:srgbClr val="203864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b="0" i="0" lang="zh-TW" sz="1600">
                <a:solidFill>
                  <a:srgbClr val="203864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在速度提升同時又提高模型的檢測精度</a:t>
            </a:r>
            <a:endParaRPr sz="1600">
              <a:solidFill>
                <a:srgbClr val="203864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232" name="Google Shape;232;p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021267" y="4378818"/>
            <a:ext cx="5141533" cy="13777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6"/>
          <p:cNvSpPr/>
          <p:nvPr/>
        </p:nvSpPr>
        <p:spPr>
          <a:xfrm>
            <a:off x="623888" y="925305"/>
            <a:ext cx="713740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TW" sz="2800" u="none" strike="noStrike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口罩辨識</a:t>
            </a:r>
            <a:r>
              <a:rPr b="1" lang="zh-TW" sz="2800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方法 - YOLO</a:t>
            </a:r>
            <a:endParaRPr b="0" sz="20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" name="Google Shape;238;p6"/>
          <p:cNvSpPr txBox="1"/>
          <p:nvPr/>
        </p:nvSpPr>
        <p:spPr>
          <a:xfrm>
            <a:off x="7905717" y="1093911"/>
            <a:ext cx="2072904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400">
                <a:solidFill>
                  <a:srgbClr val="4285F4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實際運作畫面</a:t>
            </a:r>
            <a:endParaRPr/>
          </a:p>
        </p:txBody>
      </p:sp>
      <p:sp>
        <p:nvSpPr>
          <p:cNvPr id="239" name="Google Shape;239;p6"/>
          <p:cNvSpPr/>
          <p:nvPr/>
        </p:nvSpPr>
        <p:spPr>
          <a:xfrm>
            <a:off x="1058829" y="1853632"/>
            <a:ext cx="4358309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1F3864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評估標準：Recall (召回率)TP / (TP + FN)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>
                <a:solidFill>
                  <a:srgbClr val="1F3864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*此數值越高越好</a:t>
            </a:r>
            <a:endParaRPr sz="1400">
              <a:solidFill>
                <a:srgbClr val="1F3864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240" name="Google Shape;240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5788" y="2609080"/>
            <a:ext cx="4918479" cy="319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6"/>
          <p:cNvPicPr preferRelativeResize="0"/>
          <p:nvPr/>
        </p:nvPicPr>
        <p:blipFill rotWithShape="1">
          <a:blip r:embed="rId4">
            <a:alphaModFix/>
          </a:blip>
          <a:srcRect b="0" l="0" r="0" t="7970"/>
          <a:stretch/>
        </p:blipFill>
        <p:spPr>
          <a:xfrm>
            <a:off x="6774864" y="1669876"/>
            <a:ext cx="4364100" cy="2444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760118" y="4220774"/>
            <a:ext cx="4378845" cy="2472631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6"/>
          <p:cNvSpPr/>
          <p:nvPr/>
        </p:nvSpPr>
        <p:spPr>
          <a:xfrm>
            <a:off x="6774864" y="4229100"/>
            <a:ext cx="2573122" cy="33855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600">
                <a:solidFill>
                  <a:srgbClr val="323F4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微仰頭或光影就影響偵測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7"/>
          <p:cNvSpPr/>
          <p:nvPr/>
        </p:nvSpPr>
        <p:spPr>
          <a:xfrm>
            <a:off x="623888" y="925305"/>
            <a:ext cx="713740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TW" sz="2800" u="none" strike="noStrike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口罩辨識</a:t>
            </a:r>
            <a:r>
              <a:rPr b="1" lang="zh-TW" sz="2800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方法</a:t>
            </a:r>
            <a:endParaRPr b="0" sz="20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" name="Google Shape;249;p7"/>
          <p:cNvSpPr txBox="1"/>
          <p:nvPr/>
        </p:nvSpPr>
        <p:spPr>
          <a:xfrm>
            <a:off x="3155333" y="1944368"/>
            <a:ext cx="1326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800">
                <a:solidFill>
                  <a:srgbClr val="4285F4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CNN</a:t>
            </a:r>
            <a:endParaRPr b="1" sz="2800">
              <a:solidFill>
                <a:srgbClr val="4285F4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50" name="Google Shape;250;p7"/>
          <p:cNvSpPr/>
          <p:nvPr/>
        </p:nvSpPr>
        <p:spPr>
          <a:xfrm>
            <a:off x="636588" y="1443962"/>
            <a:ext cx="370005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1F3864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使用情境:辨識顧客是否有配戴口罩</a:t>
            </a:r>
            <a:endParaRPr sz="1800">
              <a:solidFill>
                <a:srgbClr val="1F3864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51" name="Google Shape;251;p7"/>
          <p:cNvSpPr/>
          <p:nvPr/>
        </p:nvSpPr>
        <p:spPr>
          <a:xfrm>
            <a:off x="5618946" y="2735064"/>
            <a:ext cx="95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000">
                <a:solidFill>
                  <a:srgbClr val="1F3864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準確度</a:t>
            </a:r>
            <a:endParaRPr b="1" sz="2000">
              <a:solidFill>
                <a:srgbClr val="1F3864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52" name="Google Shape;252;p7"/>
          <p:cNvSpPr/>
          <p:nvPr/>
        </p:nvSpPr>
        <p:spPr>
          <a:xfrm>
            <a:off x="5747185" y="3965801"/>
            <a:ext cx="697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000">
                <a:solidFill>
                  <a:srgbClr val="1F3864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效能</a:t>
            </a:r>
            <a:endParaRPr b="1" sz="2000">
              <a:solidFill>
                <a:srgbClr val="1F3864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53" name="Google Shape;253;p7"/>
          <p:cNvSpPr txBox="1"/>
          <p:nvPr/>
        </p:nvSpPr>
        <p:spPr>
          <a:xfrm>
            <a:off x="3406069" y="2686953"/>
            <a:ext cx="697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99%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Google Shape;254;p7"/>
          <p:cNvSpPr txBox="1"/>
          <p:nvPr/>
        </p:nvSpPr>
        <p:spPr>
          <a:xfrm>
            <a:off x="7923203" y="2699367"/>
            <a:ext cx="1326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85% - 87%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5" name="Google Shape;255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53368" y="3201315"/>
            <a:ext cx="3865578" cy="20395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13514" y="3309100"/>
            <a:ext cx="3383374" cy="1816641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7"/>
          <p:cNvSpPr/>
          <p:nvPr/>
        </p:nvSpPr>
        <p:spPr>
          <a:xfrm>
            <a:off x="1753368" y="1813297"/>
            <a:ext cx="3865500" cy="46965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C00000"/>
            </a:solidFill>
            <a:prstDash val="lg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" name="Google Shape;258;p7"/>
          <p:cNvSpPr/>
          <p:nvPr/>
        </p:nvSpPr>
        <p:spPr>
          <a:xfrm>
            <a:off x="2512019" y="5304388"/>
            <a:ext cx="1124700" cy="4047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600">
                <a:solidFill>
                  <a:srgbClr val="323F4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準確率高</a:t>
            </a:r>
            <a:endParaRPr/>
          </a:p>
        </p:txBody>
      </p:sp>
      <p:sp>
        <p:nvSpPr>
          <p:cNvPr id="259" name="Google Shape;259;p7"/>
          <p:cNvSpPr/>
          <p:nvPr/>
        </p:nvSpPr>
        <p:spPr>
          <a:xfrm>
            <a:off x="3848332" y="5304388"/>
            <a:ext cx="1124700" cy="4047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600">
                <a:solidFill>
                  <a:srgbClr val="323F4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效能微輸</a:t>
            </a:r>
            <a:endParaRPr/>
          </a:p>
        </p:txBody>
      </p:sp>
      <p:sp>
        <p:nvSpPr>
          <p:cNvPr id="260" name="Google Shape;260;p7"/>
          <p:cNvSpPr/>
          <p:nvPr/>
        </p:nvSpPr>
        <p:spPr>
          <a:xfrm>
            <a:off x="2512018" y="5875306"/>
            <a:ext cx="2460900" cy="3387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600">
                <a:solidFill>
                  <a:srgbClr val="323F4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環境影響度較低</a:t>
            </a:r>
            <a:endParaRPr/>
          </a:p>
        </p:txBody>
      </p:sp>
      <p:sp>
        <p:nvSpPr>
          <p:cNvPr id="261" name="Google Shape;261;p7"/>
          <p:cNvSpPr/>
          <p:nvPr/>
        </p:nvSpPr>
        <p:spPr>
          <a:xfrm>
            <a:off x="7167778" y="5279316"/>
            <a:ext cx="1124700" cy="4047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600">
                <a:solidFill>
                  <a:srgbClr val="323F4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效能微勝</a:t>
            </a:r>
            <a:endParaRPr/>
          </a:p>
        </p:txBody>
      </p:sp>
      <p:sp>
        <p:nvSpPr>
          <p:cNvPr id="262" name="Google Shape;262;p7"/>
          <p:cNvSpPr/>
          <p:nvPr/>
        </p:nvSpPr>
        <p:spPr>
          <a:xfrm>
            <a:off x="7167778" y="5837445"/>
            <a:ext cx="2889300" cy="3387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600">
                <a:solidFill>
                  <a:srgbClr val="323F4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環境影響強烈</a:t>
            </a:r>
            <a:endParaRPr/>
          </a:p>
        </p:txBody>
      </p:sp>
      <p:sp>
        <p:nvSpPr>
          <p:cNvPr id="263" name="Google Shape;263;p7"/>
          <p:cNvSpPr/>
          <p:nvPr/>
        </p:nvSpPr>
        <p:spPr>
          <a:xfrm>
            <a:off x="8432800" y="5279391"/>
            <a:ext cx="1624500" cy="4047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600">
                <a:solidFill>
                  <a:srgbClr val="323F4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能追蹤口罩位置</a:t>
            </a:r>
            <a:endParaRPr/>
          </a:p>
        </p:txBody>
      </p:sp>
      <p:sp>
        <p:nvSpPr>
          <p:cNvPr id="264" name="Google Shape;264;p7"/>
          <p:cNvSpPr txBox="1"/>
          <p:nvPr/>
        </p:nvSpPr>
        <p:spPr>
          <a:xfrm>
            <a:off x="7948995" y="1944368"/>
            <a:ext cx="1326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800">
                <a:solidFill>
                  <a:srgbClr val="4285F4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YOLO</a:t>
            </a:r>
            <a:endParaRPr b="1" sz="2800">
              <a:solidFill>
                <a:srgbClr val="4285F4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8"/>
          <p:cNvSpPr/>
          <p:nvPr/>
        </p:nvSpPr>
        <p:spPr>
          <a:xfrm>
            <a:off x="623888" y="925305"/>
            <a:ext cx="713740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TW" sz="2800" u="none" strike="noStrike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臉部身份辨識</a:t>
            </a:r>
            <a:r>
              <a:rPr b="1" lang="zh-TW" sz="2800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方法 –範數識別法</a:t>
            </a:r>
            <a:endParaRPr b="0" sz="20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0" name="Google Shape;270;p8"/>
          <p:cNvSpPr/>
          <p:nvPr/>
        </p:nvSpPr>
        <p:spPr>
          <a:xfrm>
            <a:off x="636588" y="1443962"/>
            <a:ext cx="300755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1F3864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使用情境:</a:t>
            </a:r>
            <a:r>
              <a:rPr b="1" lang="zh-TW" sz="1800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單張</a:t>
            </a:r>
            <a:r>
              <a:rPr lang="zh-TW" sz="1800">
                <a:solidFill>
                  <a:srgbClr val="1F3864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照片識別顧客</a:t>
            </a:r>
            <a:endParaRPr sz="1800">
              <a:solidFill>
                <a:srgbClr val="1F3864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71" name="Google Shape;271;p8"/>
          <p:cNvSpPr/>
          <p:nvPr/>
        </p:nvSpPr>
        <p:spPr>
          <a:xfrm rot="-5400000">
            <a:off x="10283199" y="3482104"/>
            <a:ext cx="279403" cy="159015"/>
          </a:xfrm>
          <a:prstGeom prst="triangle">
            <a:avLst>
              <a:gd fmla="val 56330" name="adj"/>
            </a:avLst>
          </a:prstGeom>
          <a:gradFill>
            <a:gsLst>
              <a:gs pos="0">
                <a:srgbClr val="0070C0">
                  <a:alpha val="47843"/>
                </a:srgbClr>
              </a:gs>
              <a:gs pos="55000">
                <a:srgbClr val="A9BEE4">
                  <a:alpha val="62745"/>
                </a:srgbClr>
              </a:gs>
              <a:gs pos="100000">
                <a:srgbClr val="FFFFFF">
                  <a:alpha val="60784"/>
                </a:srgbClr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2" name="Google Shape;272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06994" y="3388791"/>
            <a:ext cx="330840" cy="330840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8"/>
          <p:cNvSpPr/>
          <p:nvPr/>
        </p:nvSpPr>
        <p:spPr>
          <a:xfrm rot="5400000">
            <a:off x="7155956" y="2872416"/>
            <a:ext cx="324105" cy="279401"/>
          </a:xfrm>
          <a:prstGeom prst="triangle">
            <a:avLst>
              <a:gd fmla="val 50000" name="adj"/>
            </a:avLst>
          </a:prstGeom>
          <a:solidFill>
            <a:srgbClr val="0070C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" name="Google Shape;274;p8"/>
          <p:cNvSpPr txBox="1"/>
          <p:nvPr/>
        </p:nvSpPr>
        <p:spPr>
          <a:xfrm>
            <a:off x="2434665" y="5885852"/>
            <a:ext cx="1972970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rgbClr val="4285F4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產生468個臉部特徵</a:t>
            </a:r>
            <a:endParaRPr/>
          </a:p>
        </p:txBody>
      </p:sp>
      <p:sp>
        <p:nvSpPr>
          <p:cNvPr id="275" name="Google Shape;275;p8"/>
          <p:cNvSpPr/>
          <p:nvPr/>
        </p:nvSpPr>
        <p:spPr>
          <a:xfrm rot="5400000">
            <a:off x="2143211" y="2854090"/>
            <a:ext cx="324105" cy="279401"/>
          </a:xfrm>
          <a:prstGeom prst="triangle">
            <a:avLst>
              <a:gd fmla="val 50000" name="adj"/>
            </a:avLst>
          </a:prstGeom>
          <a:solidFill>
            <a:srgbClr val="0070C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6" name="Google Shape;276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84900" y="2489280"/>
            <a:ext cx="1044285" cy="1044285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8"/>
          <p:cNvSpPr txBox="1"/>
          <p:nvPr/>
        </p:nvSpPr>
        <p:spPr>
          <a:xfrm>
            <a:off x="1995272" y="2408383"/>
            <a:ext cx="594855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rgbClr val="4285F4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輸入</a:t>
            </a:r>
            <a:endParaRPr/>
          </a:p>
        </p:txBody>
      </p:sp>
      <p:sp>
        <p:nvSpPr>
          <p:cNvPr id="278" name="Google Shape;278;p8"/>
          <p:cNvSpPr/>
          <p:nvPr/>
        </p:nvSpPr>
        <p:spPr>
          <a:xfrm rot="5400000">
            <a:off x="4354552" y="2836957"/>
            <a:ext cx="324105" cy="279401"/>
          </a:xfrm>
          <a:prstGeom prst="triangle">
            <a:avLst>
              <a:gd fmla="val 50000" name="adj"/>
            </a:avLst>
          </a:prstGeom>
          <a:solidFill>
            <a:srgbClr val="0070C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9" name="Google Shape;279;p8"/>
          <p:cNvSpPr/>
          <p:nvPr/>
        </p:nvSpPr>
        <p:spPr>
          <a:xfrm rot="10800000">
            <a:off x="3252034" y="3470934"/>
            <a:ext cx="324105" cy="279401"/>
          </a:xfrm>
          <a:prstGeom prst="triangle">
            <a:avLst>
              <a:gd fmla="val 50000" name="adj"/>
            </a:avLst>
          </a:prstGeom>
          <a:solidFill>
            <a:srgbClr val="0070C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0" name="Google Shape;280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423679" y="3839482"/>
            <a:ext cx="1980813" cy="19808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nstallation - mediapipe" id="281" name="Google Shape;281;p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531456" y="2749821"/>
            <a:ext cx="1804258" cy="489727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8"/>
          <p:cNvSpPr/>
          <p:nvPr/>
        </p:nvSpPr>
        <p:spPr>
          <a:xfrm>
            <a:off x="4832383" y="2657115"/>
            <a:ext cx="2129999" cy="734014"/>
          </a:xfrm>
          <a:prstGeom prst="roundRect">
            <a:avLst>
              <a:gd fmla="val 16667" name="adj"/>
            </a:avLst>
          </a:prstGeom>
          <a:solidFill>
            <a:srgbClr val="679DF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針對由臉部中心點做歐氏距離計算</a:t>
            </a:r>
            <a:endParaRPr/>
          </a:p>
        </p:txBody>
      </p:sp>
      <p:grpSp>
        <p:nvGrpSpPr>
          <p:cNvPr id="283" name="Google Shape;283;p8"/>
          <p:cNvGrpSpPr/>
          <p:nvPr/>
        </p:nvGrpSpPr>
        <p:grpSpPr>
          <a:xfrm>
            <a:off x="7856527" y="2418170"/>
            <a:ext cx="564270" cy="564270"/>
            <a:chOff x="3175000" y="3619757"/>
            <a:chExt cx="457200" cy="457200"/>
          </a:xfrm>
        </p:grpSpPr>
        <p:sp>
          <p:nvSpPr>
            <p:cNvPr id="284" name="Google Shape;284;p8"/>
            <p:cNvSpPr/>
            <p:nvPr/>
          </p:nvSpPr>
          <p:spPr>
            <a:xfrm>
              <a:off x="3175000" y="3619757"/>
              <a:ext cx="457200" cy="457200"/>
            </a:xfrm>
            <a:prstGeom prst="rect">
              <a:avLst/>
            </a:prstGeom>
            <a:solidFill>
              <a:srgbClr val="F2F2F2"/>
            </a:solidFill>
            <a:ln cap="flat" cmpd="sng" w="12700">
              <a:solidFill>
                <a:srgbClr val="A5A5A5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85" name="Google Shape;285;p8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3260725" y="3696215"/>
              <a:ext cx="311150" cy="3111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86" name="Google Shape;286;p8"/>
          <p:cNvGrpSpPr/>
          <p:nvPr/>
        </p:nvGrpSpPr>
        <p:grpSpPr>
          <a:xfrm>
            <a:off x="7856527" y="3213216"/>
            <a:ext cx="564270" cy="564270"/>
            <a:chOff x="3175000" y="3619757"/>
            <a:chExt cx="457200" cy="457200"/>
          </a:xfrm>
        </p:grpSpPr>
        <p:sp>
          <p:nvSpPr>
            <p:cNvPr id="287" name="Google Shape;287;p8"/>
            <p:cNvSpPr/>
            <p:nvPr/>
          </p:nvSpPr>
          <p:spPr>
            <a:xfrm>
              <a:off x="3175000" y="3619757"/>
              <a:ext cx="457200" cy="457200"/>
            </a:xfrm>
            <a:prstGeom prst="rect">
              <a:avLst/>
            </a:prstGeom>
            <a:solidFill>
              <a:srgbClr val="F2F2F2"/>
            </a:solidFill>
            <a:ln cap="flat" cmpd="sng" w="12700">
              <a:solidFill>
                <a:srgbClr val="A5A5A5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88" name="Google Shape;288;p8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3260725" y="3696215"/>
              <a:ext cx="311150" cy="3111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89" name="Google Shape;289;p8"/>
          <p:cNvGrpSpPr/>
          <p:nvPr/>
        </p:nvGrpSpPr>
        <p:grpSpPr>
          <a:xfrm>
            <a:off x="7856527" y="4008262"/>
            <a:ext cx="564270" cy="564270"/>
            <a:chOff x="3175000" y="3619757"/>
            <a:chExt cx="457200" cy="457200"/>
          </a:xfrm>
        </p:grpSpPr>
        <p:sp>
          <p:nvSpPr>
            <p:cNvPr id="290" name="Google Shape;290;p8"/>
            <p:cNvSpPr/>
            <p:nvPr/>
          </p:nvSpPr>
          <p:spPr>
            <a:xfrm>
              <a:off x="3175000" y="3619757"/>
              <a:ext cx="457200" cy="457200"/>
            </a:xfrm>
            <a:prstGeom prst="rect">
              <a:avLst/>
            </a:prstGeom>
            <a:solidFill>
              <a:srgbClr val="F2F2F2"/>
            </a:solidFill>
            <a:ln cap="flat" cmpd="sng" w="12700">
              <a:solidFill>
                <a:srgbClr val="A5A5A5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91" name="Google Shape;291;p8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3260725" y="3696215"/>
              <a:ext cx="311150" cy="3111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92" name="Google Shape;292;p8"/>
          <p:cNvGrpSpPr/>
          <p:nvPr/>
        </p:nvGrpSpPr>
        <p:grpSpPr>
          <a:xfrm>
            <a:off x="7856527" y="4803308"/>
            <a:ext cx="564270" cy="564270"/>
            <a:chOff x="3175000" y="3619757"/>
            <a:chExt cx="457200" cy="457200"/>
          </a:xfrm>
        </p:grpSpPr>
        <p:sp>
          <p:nvSpPr>
            <p:cNvPr id="293" name="Google Shape;293;p8"/>
            <p:cNvSpPr/>
            <p:nvPr/>
          </p:nvSpPr>
          <p:spPr>
            <a:xfrm>
              <a:off x="3175000" y="3619757"/>
              <a:ext cx="457200" cy="457200"/>
            </a:xfrm>
            <a:prstGeom prst="rect">
              <a:avLst/>
            </a:prstGeom>
            <a:solidFill>
              <a:srgbClr val="F2F2F2"/>
            </a:solidFill>
            <a:ln cap="flat" cmpd="sng" w="12700">
              <a:solidFill>
                <a:srgbClr val="A5A5A5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94" name="Google Shape;294;p8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3260725" y="3696215"/>
              <a:ext cx="311150" cy="3111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95" name="Google Shape;295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72201" y="1676659"/>
            <a:ext cx="564270" cy="5642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514872" y="3236203"/>
            <a:ext cx="650816" cy="650816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8"/>
          <p:cNvSpPr/>
          <p:nvPr/>
        </p:nvSpPr>
        <p:spPr>
          <a:xfrm>
            <a:off x="7660673" y="1255948"/>
            <a:ext cx="959089" cy="4598027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70C0"/>
            </a:solidFill>
            <a:prstDash val="lgDashDot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98" name="Google Shape;298;p8"/>
          <p:cNvCxnSpPr/>
          <p:nvPr/>
        </p:nvCxnSpPr>
        <p:spPr>
          <a:xfrm>
            <a:off x="8619762" y="1255948"/>
            <a:ext cx="1895110" cy="1980255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99" name="Google Shape;299;p8"/>
          <p:cNvCxnSpPr/>
          <p:nvPr/>
        </p:nvCxnSpPr>
        <p:spPr>
          <a:xfrm flipH="1" rot="10800000">
            <a:off x="8619762" y="3905338"/>
            <a:ext cx="1895110" cy="1849103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00" name="Google Shape;300;p8"/>
          <p:cNvSpPr txBox="1"/>
          <p:nvPr/>
        </p:nvSpPr>
        <p:spPr>
          <a:xfrm>
            <a:off x="8748531" y="4196557"/>
            <a:ext cx="2951700" cy="3387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600">
                <a:solidFill>
                  <a:srgbClr val="323F4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透過範數計算得出差距最小者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9"/>
          <p:cNvSpPr/>
          <p:nvPr/>
        </p:nvSpPr>
        <p:spPr>
          <a:xfrm>
            <a:off x="623888" y="925305"/>
            <a:ext cx="713740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TW" sz="2800" u="none" strike="noStrike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臉部身份辨識</a:t>
            </a:r>
            <a:r>
              <a:rPr b="1" lang="zh-TW" sz="2800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方法 –範數識別法</a:t>
            </a:r>
            <a:endParaRPr b="0" sz="20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6" name="Google Shape;306;p9"/>
          <p:cNvSpPr txBox="1"/>
          <p:nvPr/>
        </p:nvSpPr>
        <p:spPr>
          <a:xfrm>
            <a:off x="4931010" y="1473925"/>
            <a:ext cx="2072904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400">
                <a:solidFill>
                  <a:srgbClr val="4285F4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實際運作畫面</a:t>
            </a:r>
            <a:endParaRPr/>
          </a:p>
        </p:txBody>
      </p:sp>
      <p:sp>
        <p:nvSpPr>
          <p:cNvPr id="307" name="Google Shape;307;p9"/>
          <p:cNvSpPr/>
          <p:nvPr/>
        </p:nvSpPr>
        <p:spPr>
          <a:xfrm>
            <a:off x="3394969" y="5478979"/>
            <a:ext cx="5373587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000">
                <a:solidFill>
                  <a:srgbClr val="C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當臉部與註冊照片有差異化,就會影響辨識結果</a:t>
            </a:r>
            <a:endParaRPr b="1" sz="2000">
              <a:solidFill>
                <a:srgbClr val="C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308" name="Google Shape;308;p9"/>
          <p:cNvSpPr txBox="1"/>
          <p:nvPr/>
        </p:nvSpPr>
        <p:spPr>
          <a:xfrm>
            <a:off x="2993340" y="4854218"/>
            <a:ext cx="803258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400">
                <a:solidFill>
                  <a:srgbClr val="4285F4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正確</a:t>
            </a:r>
            <a:endParaRPr/>
          </a:p>
        </p:txBody>
      </p:sp>
      <p:sp>
        <p:nvSpPr>
          <p:cNvPr id="309" name="Google Shape;309;p9"/>
          <p:cNvSpPr txBox="1"/>
          <p:nvPr/>
        </p:nvSpPr>
        <p:spPr>
          <a:xfrm>
            <a:off x="8574802" y="4863682"/>
            <a:ext cx="803258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400">
                <a:solidFill>
                  <a:srgbClr val="4285F4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錯誤</a:t>
            </a:r>
            <a:endParaRPr/>
          </a:p>
        </p:txBody>
      </p:sp>
      <p:pic>
        <p:nvPicPr>
          <p:cNvPr id="310" name="Google Shape;310;p9"/>
          <p:cNvPicPr preferRelativeResize="0"/>
          <p:nvPr/>
        </p:nvPicPr>
        <p:blipFill rotWithShape="1">
          <a:blip r:embed="rId3">
            <a:alphaModFix/>
          </a:blip>
          <a:srcRect b="0" l="0" r="0" t="7814"/>
          <a:stretch/>
        </p:blipFill>
        <p:spPr>
          <a:xfrm>
            <a:off x="877881" y="2111864"/>
            <a:ext cx="4796646" cy="2703775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9"/>
          <p:cNvSpPr/>
          <p:nvPr/>
        </p:nvSpPr>
        <p:spPr>
          <a:xfrm>
            <a:off x="2593229" y="4884994"/>
            <a:ext cx="400111" cy="400111"/>
          </a:xfrm>
          <a:prstGeom prst="donut">
            <a:avLst>
              <a:gd fmla="val 13838" name="adj"/>
            </a:avLst>
          </a:prstGeom>
          <a:solidFill>
            <a:srgbClr val="FFC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2" name="Google Shape;312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75835" y="2111864"/>
            <a:ext cx="4785442" cy="2703775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9"/>
          <p:cNvSpPr/>
          <p:nvPr/>
        </p:nvSpPr>
        <p:spPr>
          <a:xfrm>
            <a:off x="7976382" y="4753260"/>
            <a:ext cx="656364" cy="656364"/>
          </a:xfrm>
          <a:prstGeom prst="mathMultiply">
            <a:avLst>
              <a:gd fmla="val 15780" name="adj1"/>
            </a:avLst>
          </a:prstGeom>
          <a:solidFill>
            <a:srgbClr val="FFC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4" name="Google Shape;314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358319" y="1745151"/>
            <a:ext cx="1955800" cy="733425"/>
          </a:xfrm>
          <a:prstGeom prst="rect">
            <a:avLst/>
          </a:prstGeom>
          <a:noFill/>
          <a:ln cap="flat" cmpd="sng" w="38100">
            <a:solidFill>
              <a:srgbClr val="FFC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15" name="Google Shape;315;p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91214" y="1745151"/>
            <a:ext cx="1897900" cy="733424"/>
          </a:xfrm>
          <a:prstGeom prst="rect">
            <a:avLst/>
          </a:prstGeom>
          <a:solidFill>
            <a:srgbClr val="FFC000"/>
          </a:solidFill>
          <a:ln cap="flat" cmpd="sng" w="28575">
            <a:solidFill>
              <a:srgbClr val="FFC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佈景主題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2021-08-26T08:29:39Z</dcterms:created>
  <dc:creator>Tibame_user</dc:creator>
</cp:coreProperties>
</file>